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4412" r:id="rId1"/>
  </p:sldMasterIdLst>
  <p:notesMasterIdLst>
    <p:notesMasterId r:id="rId25"/>
  </p:notesMasterIdLst>
  <p:sldIdLst>
    <p:sldId id="304" r:id="rId2"/>
    <p:sldId id="305" r:id="rId3"/>
    <p:sldId id="306" r:id="rId4"/>
    <p:sldId id="296" r:id="rId5"/>
    <p:sldId id="297" r:id="rId6"/>
    <p:sldId id="327" r:id="rId7"/>
    <p:sldId id="813" r:id="rId8"/>
    <p:sldId id="812" r:id="rId9"/>
    <p:sldId id="259" r:id="rId10"/>
    <p:sldId id="309" r:id="rId11"/>
    <p:sldId id="319" r:id="rId12"/>
    <p:sldId id="323" r:id="rId13"/>
    <p:sldId id="324" r:id="rId14"/>
    <p:sldId id="325" r:id="rId15"/>
    <p:sldId id="326" r:id="rId16"/>
    <p:sldId id="260" r:id="rId17"/>
    <p:sldId id="263" r:id="rId18"/>
    <p:sldId id="289" r:id="rId19"/>
    <p:sldId id="302" r:id="rId20"/>
    <p:sldId id="266" r:id="rId21"/>
    <p:sldId id="282" r:id="rId22"/>
    <p:sldId id="318" r:id="rId23"/>
    <p:sldId id="307" r:id="rId2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C457D"/>
    <a:srgbClr val="E60404"/>
    <a:srgbClr val="79767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67C6F35-4841-4A30-833D-2A111F60046F}" v="100" dt="2023-10-25T22:00:14.81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641" autoAdjust="0"/>
    <p:restoredTop sz="91026" autoAdjust="0"/>
  </p:normalViewPr>
  <p:slideViewPr>
    <p:cSldViewPr>
      <p:cViewPr varScale="1">
        <p:scale>
          <a:sx n="80" d="100"/>
          <a:sy n="80" d="100"/>
        </p:scale>
        <p:origin x="738"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 Id="rId30" Type="http://schemas.microsoft.com/office/2015/10/relationships/revisionInfo" Target="revisionInfo.xml"/></Relationships>
</file>

<file path=ppt/diagrams/_rels/data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svg"/><Relationship Id="rId1" Type="http://schemas.openxmlformats.org/officeDocument/2006/relationships/image" Target="../media/image3.png"/><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svg"/></Relationships>
</file>

<file path=ppt/diagrams/_rels/drawing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svg"/><Relationship Id="rId1" Type="http://schemas.openxmlformats.org/officeDocument/2006/relationships/image" Target="../media/image3.png"/><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svg"/></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41CB6A2-A0E6-4DDA-A80E-5D1E123D9859}" type="doc">
      <dgm:prSet loTypeId="urn:microsoft.com/office/officeart/2008/layout/LinedList" loCatId="list" qsTypeId="urn:microsoft.com/office/officeart/2005/8/quickstyle/simple4" qsCatId="simple" csTypeId="urn:microsoft.com/office/officeart/2005/8/colors/colorful2" csCatId="colorful" phldr="1"/>
      <dgm:spPr/>
      <dgm:t>
        <a:bodyPr/>
        <a:lstStyle/>
        <a:p>
          <a:endParaRPr lang="en-US"/>
        </a:p>
      </dgm:t>
    </dgm:pt>
    <dgm:pt modelId="{DDD44D8B-74BF-4653-B3A7-28F11DD91356}">
      <dgm:prSet/>
      <dgm:spPr/>
      <dgm:t>
        <a:bodyPr/>
        <a:lstStyle/>
        <a:p>
          <a:r>
            <a:rPr lang="en-US"/>
            <a:t>Engage the Board of Education and community in long range planning and discussions of financial issues facing our schools.</a:t>
          </a:r>
        </a:p>
      </dgm:t>
    </dgm:pt>
    <dgm:pt modelId="{F55C4349-D3FE-409A-B675-2DE9E9972827}" type="parTrans" cxnId="{9311F346-55AD-487D-A62C-1EC4C239E817}">
      <dgm:prSet/>
      <dgm:spPr/>
      <dgm:t>
        <a:bodyPr/>
        <a:lstStyle/>
        <a:p>
          <a:endParaRPr lang="en-US"/>
        </a:p>
      </dgm:t>
    </dgm:pt>
    <dgm:pt modelId="{091D1416-7BAB-4315-9C42-CA0B6157E21B}" type="sibTrans" cxnId="{9311F346-55AD-487D-A62C-1EC4C239E817}">
      <dgm:prSet/>
      <dgm:spPr/>
      <dgm:t>
        <a:bodyPr/>
        <a:lstStyle/>
        <a:p>
          <a:endParaRPr lang="en-US"/>
        </a:p>
      </dgm:t>
    </dgm:pt>
    <dgm:pt modelId="{C70E4D7D-0296-468A-B5F9-B8AF77343196}">
      <dgm:prSet/>
      <dgm:spPr/>
      <dgm:t>
        <a:bodyPr/>
        <a:lstStyle/>
        <a:p>
          <a:r>
            <a:rPr lang="en-US"/>
            <a:t>To serve as a basis for determining the school district’s ability to sign the certificate required by O.R.C. 5705.412, commonly known as the “412 certificate”.</a:t>
          </a:r>
        </a:p>
      </dgm:t>
    </dgm:pt>
    <dgm:pt modelId="{5A9B9201-299E-45D8-B78E-53CB3829D5AB}" type="parTrans" cxnId="{BC9B0501-8126-40C2-8093-B5D0567E9256}">
      <dgm:prSet/>
      <dgm:spPr/>
      <dgm:t>
        <a:bodyPr/>
        <a:lstStyle/>
        <a:p>
          <a:endParaRPr lang="en-US"/>
        </a:p>
      </dgm:t>
    </dgm:pt>
    <dgm:pt modelId="{DACD6BA4-B383-4850-908B-056C4263B30D}" type="sibTrans" cxnId="{BC9B0501-8126-40C2-8093-B5D0567E9256}">
      <dgm:prSet/>
      <dgm:spPr/>
      <dgm:t>
        <a:bodyPr/>
        <a:lstStyle/>
        <a:p>
          <a:endParaRPr lang="en-US"/>
        </a:p>
      </dgm:t>
    </dgm:pt>
    <dgm:pt modelId="{5748F07D-09E4-4A05-80CA-DC63F01DE92E}">
      <dgm:prSet/>
      <dgm:spPr/>
      <dgm:t>
        <a:bodyPr/>
        <a:lstStyle/>
        <a:p>
          <a:r>
            <a:rPr lang="en-US"/>
            <a:t>To provide a method for the Ohio Department of Education and Auditor of State to identify school districts with potential financial problems.</a:t>
          </a:r>
        </a:p>
      </dgm:t>
    </dgm:pt>
    <dgm:pt modelId="{11FE935E-E9CE-4824-9822-BC87D635BC71}" type="parTrans" cxnId="{5BBCEC4B-A14B-4681-82B3-50485CA48326}">
      <dgm:prSet/>
      <dgm:spPr/>
      <dgm:t>
        <a:bodyPr/>
        <a:lstStyle/>
        <a:p>
          <a:endParaRPr lang="en-US"/>
        </a:p>
      </dgm:t>
    </dgm:pt>
    <dgm:pt modelId="{A1C8C91A-9A81-4FC5-9EFC-569BA416AC5B}" type="sibTrans" cxnId="{5BBCEC4B-A14B-4681-82B3-50485CA48326}">
      <dgm:prSet/>
      <dgm:spPr/>
      <dgm:t>
        <a:bodyPr/>
        <a:lstStyle/>
        <a:p>
          <a:endParaRPr lang="en-US"/>
        </a:p>
      </dgm:t>
    </dgm:pt>
    <dgm:pt modelId="{67B874A1-514E-4169-AF5A-C3443AF2A310}" type="pres">
      <dgm:prSet presAssocID="{C41CB6A2-A0E6-4DDA-A80E-5D1E123D9859}" presName="vert0" presStyleCnt="0">
        <dgm:presLayoutVars>
          <dgm:dir/>
          <dgm:animOne val="branch"/>
          <dgm:animLvl val="lvl"/>
        </dgm:presLayoutVars>
      </dgm:prSet>
      <dgm:spPr/>
    </dgm:pt>
    <dgm:pt modelId="{F9F43041-B5E5-442E-BEE0-9D90CC1061C3}" type="pres">
      <dgm:prSet presAssocID="{DDD44D8B-74BF-4653-B3A7-28F11DD91356}" presName="thickLine" presStyleLbl="alignNode1" presStyleIdx="0" presStyleCnt="3"/>
      <dgm:spPr/>
    </dgm:pt>
    <dgm:pt modelId="{7389703E-6A16-41F4-B9AA-C4C4CB214888}" type="pres">
      <dgm:prSet presAssocID="{DDD44D8B-74BF-4653-B3A7-28F11DD91356}" presName="horz1" presStyleCnt="0"/>
      <dgm:spPr/>
    </dgm:pt>
    <dgm:pt modelId="{0A7353B4-8FEF-40DA-8035-3DFD6810B716}" type="pres">
      <dgm:prSet presAssocID="{DDD44D8B-74BF-4653-B3A7-28F11DD91356}" presName="tx1" presStyleLbl="revTx" presStyleIdx="0" presStyleCnt="3"/>
      <dgm:spPr/>
    </dgm:pt>
    <dgm:pt modelId="{DB81545E-1F8D-4D95-A987-E542289572BC}" type="pres">
      <dgm:prSet presAssocID="{DDD44D8B-74BF-4653-B3A7-28F11DD91356}" presName="vert1" presStyleCnt="0"/>
      <dgm:spPr/>
    </dgm:pt>
    <dgm:pt modelId="{89D8EBE1-5900-487E-95DA-1133F1CC4A2C}" type="pres">
      <dgm:prSet presAssocID="{C70E4D7D-0296-468A-B5F9-B8AF77343196}" presName="thickLine" presStyleLbl="alignNode1" presStyleIdx="1" presStyleCnt="3"/>
      <dgm:spPr/>
    </dgm:pt>
    <dgm:pt modelId="{A7B2BF95-C29F-4504-BB56-600495920DBE}" type="pres">
      <dgm:prSet presAssocID="{C70E4D7D-0296-468A-B5F9-B8AF77343196}" presName="horz1" presStyleCnt="0"/>
      <dgm:spPr/>
    </dgm:pt>
    <dgm:pt modelId="{53631C94-BDB2-4739-97B7-1E1CFBD76A1B}" type="pres">
      <dgm:prSet presAssocID="{C70E4D7D-0296-468A-B5F9-B8AF77343196}" presName="tx1" presStyleLbl="revTx" presStyleIdx="1" presStyleCnt="3"/>
      <dgm:spPr/>
    </dgm:pt>
    <dgm:pt modelId="{6A10CC5D-C022-45B4-8DE3-5CEA8DA466E4}" type="pres">
      <dgm:prSet presAssocID="{C70E4D7D-0296-468A-B5F9-B8AF77343196}" presName="vert1" presStyleCnt="0"/>
      <dgm:spPr/>
    </dgm:pt>
    <dgm:pt modelId="{C1B36786-1A7B-4BBB-B5B6-AD0AE1203629}" type="pres">
      <dgm:prSet presAssocID="{5748F07D-09E4-4A05-80CA-DC63F01DE92E}" presName="thickLine" presStyleLbl="alignNode1" presStyleIdx="2" presStyleCnt="3"/>
      <dgm:spPr/>
    </dgm:pt>
    <dgm:pt modelId="{0DF9D655-E8AD-40C7-83F2-976678BB7A50}" type="pres">
      <dgm:prSet presAssocID="{5748F07D-09E4-4A05-80CA-DC63F01DE92E}" presName="horz1" presStyleCnt="0"/>
      <dgm:spPr/>
    </dgm:pt>
    <dgm:pt modelId="{31F0A0D7-45FA-4D63-8449-E30793D27DEB}" type="pres">
      <dgm:prSet presAssocID="{5748F07D-09E4-4A05-80CA-DC63F01DE92E}" presName="tx1" presStyleLbl="revTx" presStyleIdx="2" presStyleCnt="3"/>
      <dgm:spPr/>
    </dgm:pt>
    <dgm:pt modelId="{F47F6665-E009-4503-A347-6BBBF14F7140}" type="pres">
      <dgm:prSet presAssocID="{5748F07D-09E4-4A05-80CA-DC63F01DE92E}" presName="vert1" presStyleCnt="0"/>
      <dgm:spPr/>
    </dgm:pt>
  </dgm:ptLst>
  <dgm:cxnLst>
    <dgm:cxn modelId="{BC9B0501-8126-40C2-8093-B5D0567E9256}" srcId="{C41CB6A2-A0E6-4DDA-A80E-5D1E123D9859}" destId="{C70E4D7D-0296-468A-B5F9-B8AF77343196}" srcOrd="1" destOrd="0" parTransId="{5A9B9201-299E-45D8-B78E-53CB3829D5AB}" sibTransId="{DACD6BA4-B383-4850-908B-056C4263B30D}"/>
    <dgm:cxn modelId="{03DAA814-166B-420F-8DA0-9586FA7DCB31}" type="presOf" srcId="{C41CB6A2-A0E6-4DDA-A80E-5D1E123D9859}" destId="{67B874A1-514E-4169-AF5A-C3443AF2A310}" srcOrd="0" destOrd="0" presId="urn:microsoft.com/office/officeart/2008/layout/LinedList"/>
    <dgm:cxn modelId="{9311F346-55AD-487D-A62C-1EC4C239E817}" srcId="{C41CB6A2-A0E6-4DDA-A80E-5D1E123D9859}" destId="{DDD44D8B-74BF-4653-B3A7-28F11DD91356}" srcOrd="0" destOrd="0" parTransId="{F55C4349-D3FE-409A-B675-2DE9E9972827}" sibTransId="{091D1416-7BAB-4315-9C42-CA0B6157E21B}"/>
    <dgm:cxn modelId="{5BBCEC4B-A14B-4681-82B3-50485CA48326}" srcId="{C41CB6A2-A0E6-4DDA-A80E-5D1E123D9859}" destId="{5748F07D-09E4-4A05-80CA-DC63F01DE92E}" srcOrd="2" destOrd="0" parTransId="{11FE935E-E9CE-4824-9822-BC87D635BC71}" sibTransId="{A1C8C91A-9A81-4FC5-9EFC-569BA416AC5B}"/>
    <dgm:cxn modelId="{2F8508CA-11B5-45B7-8BA5-07B54BB37941}" type="presOf" srcId="{C70E4D7D-0296-468A-B5F9-B8AF77343196}" destId="{53631C94-BDB2-4739-97B7-1E1CFBD76A1B}" srcOrd="0" destOrd="0" presId="urn:microsoft.com/office/officeart/2008/layout/LinedList"/>
    <dgm:cxn modelId="{624129D0-D7FE-4272-9320-D231AF041ACF}" type="presOf" srcId="{5748F07D-09E4-4A05-80CA-DC63F01DE92E}" destId="{31F0A0D7-45FA-4D63-8449-E30793D27DEB}" srcOrd="0" destOrd="0" presId="urn:microsoft.com/office/officeart/2008/layout/LinedList"/>
    <dgm:cxn modelId="{F67ED6DA-8858-4D4C-B5F6-ED00152DDE3D}" type="presOf" srcId="{DDD44D8B-74BF-4653-B3A7-28F11DD91356}" destId="{0A7353B4-8FEF-40DA-8035-3DFD6810B716}" srcOrd="0" destOrd="0" presId="urn:microsoft.com/office/officeart/2008/layout/LinedList"/>
    <dgm:cxn modelId="{B3BF9453-767D-4893-A47B-9C06EEF5764A}" type="presParOf" srcId="{67B874A1-514E-4169-AF5A-C3443AF2A310}" destId="{F9F43041-B5E5-442E-BEE0-9D90CC1061C3}" srcOrd="0" destOrd="0" presId="urn:microsoft.com/office/officeart/2008/layout/LinedList"/>
    <dgm:cxn modelId="{58C2EACC-E33C-4017-90DE-992595FCFBFD}" type="presParOf" srcId="{67B874A1-514E-4169-AF5A-C3443AF2A310}" destId="{7389703E-6A16-41F4-B9AA-C4C4CB214888}" srcOrd="1" destOrd="0" presId="urn:microsoft.com/office/officeart/2008/layout/LinedList"/>
    <dgm:cxn modelId="{4718E477-8752-4E8D-9A79-C15D9593D20A}" type="presParOf" srcId="{7389703E-6A16-41F4-B9AA-C4C4CB214888}" destId="{0A7353B4-8FEF-40DA-8035-3DFD6810B716}" srcOrd="0" destOrd="0" presId="urn:microsoft.com/office/officeart/2008/layout/LinedList"/>
    <dgm:cxn modelId="{9A53FCD4-537D-46D5-9596-C4F415297050}" type="presParOf" srcId="{7389703E-6A16-41F4-B9AA-C4C4CB214888}" destId="{DB81545E-1F8D-4D95-A987-E542289572BC}" srcOrd="1" destOrd="0" presId="urn:microsoft.com/office/officeart/2008/layout/LinedList"/>
    <dgm:cxn modelId="{AE2C7F81-1316-4BBE-9B15-05888F01C322}" type="presParOf" srcId="{67B874A1-514E-4169-AF5A-C3443AF2A310}" destId="{89D8EBE1-5900-487E-95DA-1133F1CC4A2C}" srcOrd="2" destOrd="0" presId="urn:microsoft.com/office/officeart/2008/layout/LinedList"/>
    <dgm:cxn modelId="{F36101F1-0374-43F6-8C2A-47A15D9CFE9B}" type="presParOf" srcId="{67B874A1-514E-4169-AF5A-C3443AF2A310}" destId="{A7B2BF95-C29F-4504-BB56-600495920DBE}" srcOrd="3" destOrd="0" presId="urn:microsoft.com/office/officeart/2008/layout/LinedList"/>
    <dgm:cxn modelId="{2878AD89-3B7D-43E2-85E2-2F6FDD7D2C13}" type="presParOf" srcId="{A7B2BF95-C29F-4504-BB56-600495920DBE}" destId="{53631C94-BDB2-4739-97B7-1E1CFBD76A1B}" srcOrd="0" destOrd="0" presId="urn:microsoft.com/office/officeart/2008/layout/LinedList"/>
    <dgm:cxn modelId="{28579C43-6037-433E-9317-0598DD2D1E40}" type="presParOf" srcId="{A7B2BF95-C29F-4504-BB56-600495920DBE}" destId="{6A10CC5D-C022-45B4-8DE3-5CEA8DA466E4}" srcOrd="1" destOrd="0" presId="urn:microsoft.com/office/officeart/2008/layout/LinedList"/>
    <dgm:cxn modelId="{C707987F-8168-43ED-ABA4-488E9C5D6B20}" type="presParOf" srcId="{67B874A1-514E-4169-AF5A-C3443AF2A310}" destId="{C1B36786-1A7B-4BBB-B5B6-AD0AE1203629}" srcOrd="4" destOrd="0" presId="urn:microsoft.com/office/officeart/2008/layout/LinedList"/>
    <dgm:cxn modelId="{1A87BA68-7F37-4EEA-84BC-26492C9A1112}" type="presParOf" srcId="{67B874A1-514E-4169-AF5A-C3443AF2A310}" destId="{0DF9D655-E8AD-40C7-83F2-976678BB7A50}" srcOrd="5" destOrd="0" presId="urn:microsoft.com/office/officeart/2008/layout/LinedList"/>
    <dgm:cxn modelId="{09F11403-9B42-4BC3-84DF-D01A86C6D6F8}" type="presParOf" srcId="{0DF9D655-E8AD-40C7-83F2-976678BB7A50}" destId="{31F0A0D7-45FA-4D63-8449-E30793D27DEB}" srcOrd="0" destOrd="0" presId="urn:microsoft.com/office/officeart/2008/layout/LinedList"/>
    <dgm:cxn modelId="{2627A3C2-521C-4644-A42A-5199EA637BB5}" type="presParOf" srcId="{0DF9D655-E8AD-40C7-83F2-976678BB7A50}" destId="{F47F6665-E009-4503-A347-6BBBF14F7140}"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E969CED-B7D2-46F3-94E0-A2ADA3C3A72F}" type="doc">
      <dgm:prSet loTypeId="urn:microsoft.com/office/officeart/2018/2/layout/IconLabelList" loCatId="icon" qsTypeId="urn:microsoft.com/office/officeart/2005/8/quickstyle/simple1" qsCatId="simple" csTypeId="urn:microsoft.com/office/officeart/2005/8/colors/accent1_2" csCatId="accent1" phldr="1"/>
      <dgm:spPr/>
      <dgm:t>
        <a:bodyPr/>
        <a:lstStyle/>
        <a:p>
          <a:endParaRPr lang="en-US"/>
        </a:p>
      </dgm:t>
    </dgm:pt>
    <dgm:pt modelId="{CB05180B-96AB-4BF8-921F-D862E8DCEBAF}">
      <dgm:prSet custT="1"/>
      <dgm:spPr/>
      <dgm:t>
        <a:bodyPr/>
        <a:lstStyle/>
        <a:p>
          <a:pPr>
            <a:lnSpc>
              <a:spcPct val="100000"/>
            </a:lnSpc>
          </a:pPr>
          <a:r>
            <a:rPr lang="en-US" sz="2000" dirty="0"/>
            <a:t>The five-year forecast is divided into two sections: revenue and expenditures.</a:t>
          </a:r>
        </a:p>
      </dgm:t>
    </dgm:pt>
    <dgm:pt modelId="{D53D14DB-A375-4E76-8783-C79586073F62}" type="parTrans" cxnId="{DE4C61B3-2C8B-473C-9507-D3614F3CB440}">
      <dgm:prSet/>
      <dgm:spPr/>
      <dgm:t>
        <a:bodyPr/>
        <a:lstStyle/>
        <a:p>
          <a:endParaRPr lang="en-US"/>
        </a:p>
      </dgm:t>
    </dgm:pt>
    <dgm:pt modelId="{399AD27E-6AE7-42DF-A419-D7AB3D76050A}" type="sibTrans" cxnId="{DE4C61B3-2C8B-473C-9507-D3614F3CB440}">
      <dgm:prSet/>
      <dgm:spPr/>
      <dgm:t>
        <a:bodyPr/>
        <a:lstStyle/>
        <a:p>
          <a:endParaRPr lang="en-US"/>
        </a:p>
      </dgm:t>
    </dgm:pt>
    <dgm:pt modelId="{FBE2D455-C2A7-423B-81F2-E12C72EC17A6}">
      <dgm:prSet custT="1"/>
      <dgm:spPr/>
      <dgm:t>
        <a:bodyPr/>
        <a:lstStyle/>
        <a:p>
          <a:pPr>
            <a:lnSpc>
              <a:spcPct val="100000"/>
            </a:lnSpc>
          </a:pPr>
          <a:r>
            <a:rPr lang="en-US" sz="2000" dirty="0"/>
            <a:t>A district’s revenue is made up of two main sources, local and state funding.</a:t>
          </a:r>
        </a:p>
      </dgm:t>
    </dgm:pt>
    <dgm:pt modelId="{8C1B9F14-B270-4C36-A047-20A1637C08D6}" type="parTrans" cxnId="{A128E624-A6B7-4FBE-A781-B2CB42A512F0}">
      <dgm:prSet/>
      <dgm:spPr/>
      <dgm:t>
        <a:bodyPr/>
        <a:lstStyle/>
        <a:p>
          <a:endParaRPr lang="en-US"/>
        </a:p>
      </dgm:t>
    </dgm:pt>
    <dgm:pt modelId="{8AE0B36A-5686-413C-BEDE-1742143588EF}" type="sibTrans" cxnId="{A128E624-A6B7-4FBE-A781-B2CB42A512F0}">
      <dgm:prSet/>
      <dgm:spPr/>
      <dgm:t>
        <a:bodyPr/>
        <a:lstStyle/>
        <a:p>
          <a:endParaRPr lang="en-US"/>
        </a:p>
      </dgm:t>
    </dgm:pt>
    <dgm:pt modelId="{1CAF7599-F8E6-4A76-AF56-F46AC96C087B}">
      <dgm:prSet custT="1"/>
      <dgm:spPr/>
      <dgm:t>
        <a:bodyPr/>
        <a:lstStyle/>
        <a:p>
          <a:pPr>
            <a:lnSpc>
              <a:spcPct val="100000"/>
            </a:lnSpc>
          </a:pPr>
          <a:r>
            <a:rPr lang="en-US" sz="2000" dirty="0"/>
            <a:t>The expenditures are mainly salary and wages, benefits, purchased services, and supplies and materials.</a:t>
          </a:r>
        </a:p>
      </dgm:t>
    </dgm:pt>
    <dgm:pt modelId="{18C6735B-2F7B-416B-AB3B-9AA6B58EA14C}" type="parTrans" cxnId="{419B6454-BA28-4BA6-95FA-FC8CA55D8398}">
      <dgm:prSet/>
      <dgm:spPr/>
      <dgm:t>
        <a:bodyPr/>
        <a:lstStyle/>
        <a:p>
          <a:endParaRPr lang="en-US"/>
        </a:p>
      </dgm:t>
    </dgm:pt>
    <dgm:pt modelId="{0A24E6E8-E578-4428-9AEB-690DCECAFE70}" type="sibTrans" cxnId="{419B6454-BA28-4BA6-95FA-FC8CA55D8398}">
      <dgm:prSet/>
      <dgm:spPr/>
      <dgm:t>
        <a:bodyPr/>
        <a:lstStyle/>
        <a:p>
          <a:endParaRPr lang="en-US"/>
        </a:p>
      </dgm:t>
    </dgm:pt>
    <dgm:pt modelId="{3D3D60A1-D70D-413A-9B62-CE7D19FAFA89}" type="pres">
      <dgm:prSet presAssocID="{BE969CED-B7D2-46F3-94E0-A2ADA3C3A72F}" presName="root" presStyleCnt="0">
        <dgm:presLayoutVars>
          <dgm:dir/>
          <dgm:resizeHandles val="exact"/>
        </dgm:presLayoutVars>
      </dgm:prSet>
      <dgm:spPr/>
    </dgm:pt>
    <dgm:pt modelId="{899E11C4-DA56-486B-BDC9-2E4C7F631A36}" type="pres">
      <dgm:prSet presAssocID="{CB05180B-96AB-4BF8-921F-D862E8DCEBAF}" presName="compNode" presStyleCnt="0"/>
      <dgm:spPr/>
    </dgm:pt>
    <dgm:pt modelId="{05442904-C09A-4909-B4A6-4648ABDF8973}" type="pres">
      <dgm:prSet presAssocID="{CB05180B-96AB-4BF8-921F-D862E8DCEBAF}" presName="iconRect" presStyleLbl="node1" presStyleIdx="0" presStyleCnt="3"/>
      <dgm:spPr>
        <a:blipFill>
          <a:blip xmlns:r="http://schemas.openxmlformats.org/officeDocument/2006/relationships" r:embed="rId1">
            <a:duotone>
              <a:schemeClr val="accent1">
                <a:shade val="45000"/>
                <a:satMod val="135000"/>
              </a:schemeClr>
              <a:prstClr val="white"/>
            </a:duotone>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Money"/>
        </a:ext>
      </dgm:extLst>
    </dgm:pt>
    <dgm:pt modelId="{06149183-942C-4939-8CD0-0253E3AB0684}" type="pres">
      <dgm:prSet presAssocID="{CB05180B-96AB-4BF8-921F-D862E8DCEBAF}" presName="spaceRect" presStyleCnt="0"/>
      <dgm:spPr/>
    </dgm:pt>
    <dgm:pt modelId="{33FAC63E-5081-41E4-9775-DF37D0307538}" type="pres">
      <dgm:prSet presAssocID="{CB05180B-96AB-4BF8-921F-D862E8DCEBAF}" presName="textRect" presStyleLbl="revTx" presStyleIdx="0" presStyleCnt="3">
        <dgm:presLayoutVars>
          <dgm:chMax val="1"/>
          <dgm:chPref val="1"/>
        </dgm:presLayoutVars>
      </dgm:prSet>
      <dgm:spPr/>
    </dgm:pt>
    <dgm:pt modelId="{760A7B4A-8819-4841-9AA3-5A9937B43AEA}" type="pres">
      <dgm:prSet presAssocID="{399AD27E-6AE7-42DF-A419-D7AB3D76050A}" presName="sibTrans" presStyleCnt="0"/>
      <dgm:spPr/>
    </dgm:pt>
    <dgm:pt modelId="{70760757-5A41-43C7-AE45-A0926DB9A7AC}" type="pres">
      <dgm:prSet presAssocID="{FBE2D455-C2A7-423B-81F2-E12C72EC17A6}" presName="compNode" presStyleCnt="0"/>
      <dgm:spPr/>
    </dgm:pt>
    <dgm:pt modelId="{E6D6FA50-AE2A-423A-A065-9C3A8F34B266}" type="pres">
      <dgm:prSet presAssocID="{FBE2D455-C2A7-423B-81F2-E12C72EC17A6}" presName="iconRect" presStyleLbl="node1" presStyleIdx="1" presStyleCnt="3"/>
      <dgm:spPr>
        <a:blipFill>
          <a:blip xmlns:r="http://schemas.openxmlformats.org/officeDocument/2006/relationships" r:embed="rId3">
            <a:duotone>
              <a:schemeClr val="accent1">
                <a:shade val="45000"/>
                <a:satMod val="135000"/>
              </a:schemeClr>
              <a:prstClr val="white"/>
            </a:duotone>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Schoolhouse"/>
        </a:ext>
      </dgm:extLst>
    </dgm:pt>
    <dgm:pt modelId="{B4BDE294-F856-4269-BC60-FAF0A9FDF4C0}" type="pres">
      <dgm:prSet presAssocID="{FBE2D455-C2A7-423B-81F2-E12C72EC17A6}" presName="spaceRect" presStyleCnt="0"/>
      <dgm:spPr/>
    </dgm:pt>
    <dgm:pt modelId="{99E431A7-C080-4AF7-B494-1A73A707E717}" type="pres">
      <dgm:prSet presAssocID="{FBE2D455-C2A7-423B-81F2-E12C72EC17A6}" presName="textRect" presStyleLbl="revTx" presStyleIdx="1" presStyleCnt="3">
        <dgm:presLayoutVars>
          <dgm:chMax val="1"/>
          <dgm:chPref val="1"/>
        </dgm:presLayoutVars>
      </dgm:prSet>
      <dgm:spPr/>
    </dgm:pt>
    <dgm:pt modelId="{A3768A21-E0F5-44BB-A6F1-AF1721C2B242}" type="pres">
      <dgm:prSet presAssocID="{8AE0B36A-5686-413C-BEDE-1742143588EF}" presName="sibTrans" presStyleCnt="0"/>
      <dgm:spPr/>
    </dgm:pt>
    <dgm:pt modelId="{5660E62B-CF7B-460C-803C-5C57926FF109}" type="pres">
      <dgm:prSet presAssocID="{1CAF7599-F8E6-4A76-AF56-F46AC96C087B}" presName="compNode" presStyleCnt="0"/>
      <dgm:spPr/>
    </dgm:pt>
    <dgm:pt modelId="{AB641118-E2D7-44C1-8FB0-7D96333A0FCF}" type="pres">
      <dgm:prSet presAssocID="{1CAF7599-F8E6-4A76-AF56-F46AC96C087B}" presName="iconRect" presStyleLbl="node1" presStyleIdx="2" presStyleCnt="3"/>
      <dgm:spPr>
        <a:blipFill>
          <a:blip xmlns:r="http://schemas.openxmlformats.org/officeDocument/2006/relationships" r:embed="rId5" cstate="print">
            <a:duotone>
              <a:schemeClr val="accent1">
                <a:shade val="45000"/>
                <a:satMod val="135000"/>
              </a:schemeClr>
              <a:prstClr val="white"/>
            </a:duotone>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Dollar"/>
        </a:ext>
      </dgm:extLst>
    </dgm:pt>
    <dgm:pt modelId="{106CCF5C-F541-47D4-B976-3E283167B5F4}" type="pres">
      <dgm:prSet presAssocID="{1CAF7599-F8E6-4A76-AF56-F46AC96C087B}" presName="spaceRect" presStyleCnt="0"/>
      <dgm:spPr/>
    </dgm:pt>
    <dgm:pt modelId="{5874EE16-9713-4437-9E46-F8974D6E7056}" type="pres">
      <dgm:prSet presAssocID="{1CAF7599-F8E6-4A76-AF56-F46AC96C087B}" presName="textRect" presStyleLbl="revTx" presStyleIdx="2" presStyleCnt="3">
        <dgm:presLayoutVars>
          <dgm:chMax val="1"/>
          <dgm:chPref val="1"/>
        </dgm:presLayoutVars>
      </dgm:prSet>
      <dgm:spPr/>
    </dgm:pt>
  </dgm:ptLst>
  <dgm:cxnLst>
    <dgm:cxn modelId="{52C2F123-6106-4E80-8D09-E1DD1D1D5374}" type="presOf" srcId="{CB05180B-96AB-4BF8-921F-D862E8DCEBAF}" destId="{33FAC63E-5081-41E4-9775-DF37D0307538}" srcOrd="0" destOrd="0" presId="urn:microsoft.com/office/officeart/2018/2/layout/IconLabelList"/>
    <dgm:cxn modelId="{A128E624-A6B7-4FBE-A781-B2CB42A512F0}" srcId="{BE969CED-B7D2-46F3-94E0-A2ADA3C3A72F}" destId="{FBE2D455-C2A7-423B-81F2-E12C72EC17A6}" srcOrd="1" destOrd="0" parTransId="{8C1B9F14-B270-4C36-A047-20A1637C08D6}" sibTransId="{8AE0B36A-5686-413C-BEDE-1742143588EF}"/>
    <dgm:cxn modelId="{81E0104B-A2CC-4690-A818-6231B443218C}" type="presOf" srcId="{1CAF7599-F8E6-4A76-AF56-F46AC96C087B}" destId="{5874EE16-9713-4437-9E46-F8974D6E7056}" srcOrd="0" destOrd="0" presId="urn:microsoft.com/office/officeart/2018/2/layout/IconLabelList"/>
    <dgm:cxn modelId="{419B6454-BA28-4BA6-95FA-FC8CA55D8398}" srcId="{BE969CED-B7D2-46F3-94E0-A2ADA3C3A72F}" destId="{1CAF7599-F8E6-4A76-AF56-F46AC96C087B}" srcOrd="2" destOrd="0" parTransId="{18C6735B-2F7B-416B-AB3B-9AA6B58EA14C}" sibTransId="{0A24E6E8-E578-4428-9AEB-690DCECAFE70}"/>
    <dgm:cxn modelId="{14C36DA8-6363-4809-9CC0-233D0A50AA6B}" type="presOf" srcId="{BE969CED-B7D2-46F3-94E0-A2ADA3C3A72F}" destId="{3D3D60A1-D70D-413A-9B62-CE7D19FAFA89}" srcOrd="0" destOrd="0" presId="urn:microsoft.com/office/officeart/2018/2/layout/IconLabelList"/>
    <dgm:cxn modelId="{DE4C61B3-2C8B-473C-9507-D3614F3CB440}" srcId="{BE969CED-B7D2-46F3-94E0-A2ADA3C3A72F}" destId="{CB05180B-96AB-4BF8-921F-D862E8DCEBAF}" srcOrd="0" destOrd="0" parTransId="{D53D14DB-A375-4E76-8783-C79586073F62}" sibTransId="{399AD27E-6AE7-42DF-A419-D7AB3D76050A}"/>
    <dgm:cxn modelId="{EEB7BBFF-2B02-4FD4-889E-B72698BE2055}" type="presOf" srcId="{FBE2D455-C2A7-423B-81F2-E12C72EC17A6}" destId="{99E431A7-C080-4AF7-B494-1A73A707E717}" srcOrd="0" destOrd="0" presId="urn:microsoft.com/office/officeart/2018/2/layout/IconLabelList"/>
    <dgm:cxn modelId="{8DA741A8-8D8F-43EF-BC86-4B23716720FC}" type="presParOf" srcId="{3D3D60A1-D70D-413A-9B62-CE7D19FAFA89}" destId="{899E11C4-DA56-486B-BDC9-2E4C7F631A36}" srcOrd="0" destOrd="0" presId="urn:microsoft.com/office/officeart/2018/2/layout/IconLabelList"/>
    <dgm:cxn modelId="{9A520A95-BD66-42DA-8B62-62F86710E85F}" type="presParOf" srcId="{899E11C4-DA56-486B-BDC9-2E4C7F631A36}" destId="{05442904-C09A-4909-B4A6-4648ABDF8973}" srcOrd="0" destOrd="0" presId="urn:microsoft.com/office/officeart/2018/2/layout/IconLabelList"/>
    <dgm:cxn modelId="{B65D1C0E-C7D1-4CE9-91D7-1063D1BAF754}" type="presParOf" srcId="{899E11C4-DA56-486B-BDC9-2E4C7F631A36}" destId="{06149183-942C-4939-8CD0-0253E3AB0684}" srcOrd="1" destOrd="0" presId="urn:microsoft.com/office/officeart/2018/2/layout/IconLabelList"/>
    <dgm:cxn modelId="{B0800338-0D9B-4D96-AABF-AAB094775BEF}" type="presParOf" srcId="{899E11C4-DA56-486B-BDC9-2E4C7F631A36}" destId="{33FAC63E-5081-41E4-9775-DF37D0307538}" srcOrd="2" destOrd="0" presId="urn:microsoft.com/office/officeart/2018/2/layout/IconLabelList"/>
    <dgm:cxn modelId="{68062244-CB35-48C8-ADC2-EBB72C6A343F}" type="presParOf" srcId="{3D3D60A1-D70D-413A-9B62-CE7D19FAFA89}" destId="{760A7B4A-8819-4841-9AA3-5A9937B43AEA}" srcOrd="1" destOrd="0" presId="urn:microsoft.com/office/officeart/2018/2/layout/IconLabelList"/>
    <dgm:cxn modelId="{F214A6CB-ED22-4756-8F6E-194FA94FFAD6}" type="presParOf" srcId="{3D3D60A1-D70D-413A-9B62-CE7D19FAFA89}" destId="{70760757-5A41-43C7-AE45-A0926DB9A7AC}" srcOrd="2" destOrd="0" presId="urn:microsoft.com/office/officeart/2018/2/layout/IconLabelList"/>
    <dgm:cxn modelId="{B439ED17-308B-4713-A97C-469995F553BF}" type="presParOf" srcId="{70760757-5A41-43C7-AE45-A0926DB9A7AC}" destId="{E6D6FA50-AE2A-423A-A065-9C3A8F34B266}" srcOrd="0" destOrd="0" presId="urn:microsoft.com/office/officeart/2018/2/layout/IconLabelList"/>
    <dgm:cxn modelId="{C084DDB8-368B-4F91-8172-4CD01C7F33B3}" type="presParOf" srcId="{70760757-5A41-43C7-AE45-A0926DB9A7AC}" destId="{B4BDE294-F856-4269-BC60-FAF0A9FDF4C0}" srcOrd="1" destOrd="0" presId="urn:microsoft.com/office/officeart/2018/2/layout/IconLabelList"/>
    <dgm:cxn modelId="{ACCED4D2-3A24-4E59-9A64-716A706AD54C}" type="presParOf" srcId="{70760757-5A41-43C7-AE45-A0926DB9A7AC}" destId="{99E431A7-C080-4AF7-B494-1A73A707E717}" srcOrd="2" destOrd="0" presId="urn:microsoft.com/office/officeart/2018/2/layout/IconLabelList"/>
    <dgm:cxn modelId="{DE3B7A79-76F3-4577-B673-93017B3A965B}" type="presParOf" srcId="{3D3D60A1-D70D-413A-9B62-CE7D19FAFA89}" destId="{A3768A21-E0F5-44BB-A6F1-AF1721C2B242}" srcOrd="3" destOrd="0" presId="urn:microsoft.com/office/officeart/2018/2/layout/IconLabelList"/>
    <dgm:cxn modelId="{03E8C92A-920F-47A7-A2F3-63461BBD98F8}" type="presParOf" srcId="{3D3D60A1-D70D-413A-9B62-CE7D19FAFA89}" destId="{5660E62B-CF7B-460C-803C-5C57926FF109}" srcOrd="4" destOrd="0" presId="urn:microsoft.com/office/officeart/2018/2/layout/IconLabelList"/>
    <dgm:cxn modelId="{787E04DE-4456-444A-8ABB-646B0A21F91E}" type="presParOf" srcId="{5660E62B-CF7B-460C-803C-5C57926FF109}" destId="{AB641118-E2D7-44C1-8FB0-7D96333A0FCF}" srcOrd="0" destOrd="0" presId="urn:microsoft.com/office/officeart/2018/2/layout/IconLabelList"/>
    <dgm:cxn modelId="{7A381D88-07A8-4B60-8594-19D5D37DCBEF}" type="presParOf" srcId="{5660E62B-CF7B-460C-803C-5C57926FF109}" destId="{106CCF5C-F541-47D4-B976-3E283167B5F4}" srcOrd="1" destOrd="0" presId="urn:microsoft.com/office/officeart/2018/2/layout/IconLabelList"/>
    <dgm:cxn modelId="{4971536F-E157-4F80-A725-127F71244A0F}" type="presParOf" srcId="{5660E62B-CF7B-460C-803C-5C57926FF109}" destId="{5874EE16-9713-4437-9E46-F8974D6E7056}" srcOrd="2" destOrd="0" presId="urn:microsoft.com/office/officeart/2018/2/layout/Icon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9F43041-B5E5-442E-BEE0-9D90CC1061C3}">
      <dsp:nvSpPr>
        <dsp:cNvPr id="0" name=""/>
        <dsp:cNvSpPr/>
      </dsp:nvSpPr>
      <dsp:spPr>
        <a:xfrm>
          <a:off x="0" y="2663"/>
          <a:ext cx="5000124" cy="0"/>
        </a:xfrm>
        <a:prstGeom prst="line">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w="6350" cap="flat" cmpd="sng" algn="ctr">
          <a:solidFill>
            <a:schemeClr val="accent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0A7353B4-8FEF-40DA-8035-3DFD6810B716}">
      <dsp:nvSpPr>
        <dsp:cNvPr id="0" name=""/>
        <dsp:cNvSpPr/>
      </dsp:nvSpPr>
      <dsp:spPr>
        <a:xfrm>
          <a:off x="0" y="2663"/>
          <a:ext cx="5000124" cy="18161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l" defTabSz="1022350">
            <a:lnSpc>
              <a:spcPct val="90000"/>
            </a:lnSpc>
            <a:spcBef>
              <a:spcPct val="0"/>
            </a:spcBef>
            <a:spcAft>
              <a:spcPct val="35000"/>
            </a:spcAft>
            <a:buNone/>
          </a:pPr>
          <a:r>
            <a:rPr lang="en-US" sz="2300" kern="1200"/>
            <a:t>Engage the Board of Education and community in long range planning and discussions of financial issues facing our schools.</a:t>
          </a:r>
        </a:p>
      </dsp:txBody>
      <dsp:txXfrm>
        <a:off x="0" y="2663"/>
        <a:ext cx="5000124" cy="1816197"/>
      </dsp:txXfrm>
    </dsp:sp>
    <dsp:sp modelId="{89D8EBE1-5900-487E-95DA-1133F1CC4A2C}">
      <dsp:nvSpPr>
        <dsp:cNvPr id="0" name=""/>
        <dsp:cNvSpPr/>
      </dsp:nvSpPr>
      <dsp:spPr>
        <a:xfrm>
          <a:off x="0" y="1818861"/>
          <a:ext cx="5000124" cy="0"/>
        </a:xfrm>
        <a:prstGeom prst="line">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w="6350" cap="flat" cmpd="sng" algn="ctr">
          <a:solidFill>
            <a:schemeClr val="accent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53631C94-BDB2-4739-97B7-1E1CFBD76A1B}">
      <dsp:nvSpPr>
        <dsp:cNvPr id="0" name=""/>
        <dsp:cNvSpPr/>
      </dsp:nvSpPr>
      <dsp:spPr>
        <a:xfrm>
          <a:off x="0" y="1818861"/>
          <a:ext cx="5000124" cy="18161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l" defTabSz="1022350">
            <a:lnSpc>
              <a:spcPct val="90000"/>
            </a:lnSpc>
            <a:spcBef>
              <a:spcPct val="0"/>
            </a:spcBef>
            <a:spcAft>
              <a:spcPct val="35000"/>
            </a:spcAft>
            <a:buNone/>
          </a:pPr>
          <a:r>
            <a:rPr lang="en-US" sz="2300" kern="1200"/>
            <a:t>To serve as a basis for determining the school district’s ability to sign the certificate required by O.R.C. 5705.412, commonly known as the “412 certificate”.</a:t>
          </a:r>
        </a:p>
      </dsp:txBody>
      <dsp:txXfrm>
        <a:off x="0" y="1818861"/>
        <a:ext cx="5000124" cy="1816197"/>
      </dsp:txXfrm>
    </dsp:sp>
    <dsp:sp modelId="{C1B36786-1A7B-4BBB-B5B6-AD0AE1203629}">
      <dsp:nvSpPr>
        <dsp:cNvPr id="0" name=""/>
        <dsp:cNvSpPr/>
      </dsp:nvSpPr>
      <dsp:spPr>
        <a:xfrm>
          <a:off x="0" y="3635058"/>
          <a:ext cx="5000124" cy="0"/>
        </a:xfrm>
        <a:prstGeom prst="line">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w="6350" cap="flat" cmpd="sng" algn="ctr">
          <a:solidFill>
            <a:schemeClr val="accent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31F0A0D7-45FA-4D63-8449-E30793D27DEB}">
      <dsp:nvSpPr>
        <dsp:cNvPr id="0" name=""/>
        <dsp:cNvSpPr/>
      </dsp:nvSpPr>
      <dsp:spPr>
        <a:xfrm>
          <a:off x="0" y="3635058"/>
          <a:ext cx="5000124" cy="18161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l" defTabSz="1022350">
            <a:lnSpc>
              <a:spcPct val="90000"/>
            </a:lnSpc>
            <a:spcBef>
              <a:spcPct val="0"/>
            </a:spcBef>
            <a:spcAft>
              <a:spcPct val="35000"/>
            </a:spcAft>
            <a:buNone/>
          </a:pPr>
          <a:r>
            <a:rPr lang="en-US" sz="2300" kern="1200"/>
            <a:t>To provide a method for the Ohio Department of Education and Auditor of State to identify school districts with potential financial problems.</a:t>
          </a:r>
        </a:p>
      </dsp:txBody>
      <dsp:txXfrm>
        <a:off x="0" y="3635058"/>
        <a:ext cx="5000124" cy="181619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5442904-C09A-4909-B4A6-4648ABDF8973}">
      <dsp:nvSpPr>
        <dsp:cNvPr id="0" name=""/>
        <dsp:cNvSpPr/>
      </dsp:nvSpPr>
      <dsp:spPr>
        <a:xfrm>
          <a:off x="835211" y="963033"/>
          <a:ext cx="1090892" cy="1090892"/>
        </a:xfrm>
        <a:prstGeom prst="rect">
          <a:avLst/>
        </a:prstGeom>
        <a:blipFill>
          <a:blip xmlns:r="http://schemas.openxmlformats.org/officeDocument/2006/relationships" r:embed="rId1">
            <a:duotone>
              <a:schemeClr val="accent1">
                <a:shade val="45000"/>
                <a:satMod val="135000"/>
              </a:schemeClr>
              <a:prstClr val="white"/>
            </a:duotone>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3FAC63E-5081-41E4-9775-DF37D0307538}">
      <dsp:nvSpPr>
        <dsp:cNvPr id="0" name=""/>
        <dsp:cNvSpPr/>
      </dsp:nvSpPr>
      <dsp:spPr>
        <a:xfrm>
          <a:off x="168554" y="2576853"/>
          <a:ext cx="2424206" cy="18703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100000"/>
            </a:lnSpc>
            <a:spcBef>
              <a:spcPct val="0"/>
            </a:spcBef>
            <a:spcAft>
              <a:spcPct val="35000"/>
            </a:spcAft>
            <a:buNone/>
          </a:pPr>
          <a:r>
            <a:rPr lang="en-US" sz="2000" kern="1200" dirty="0"/>
            <a:t>The five-year forecast is divided into two sections: revenue and expenditures.</a:t>
          </a:r>
        </a:p>
      </dsp:txBody>
      <dsp:txXfrm>
        <a:off x="168554" y="2576853"/>
        <a:ext cx="2424206" cy="1870312"/>
      </dsp:txXfrm>
    </dsp:sp>
    <dsp:sp modelId="{E6D6FA50-AE2A-423A-A065-9C3A8F34B266}">
      <dsp:nvSpPr>
        <dsp:cNvPr id="0" name=""/>
        <dsp:cNvSpPr/>
      </dsp:nvSpPr>
      <dsp:spPr>
        <a:xfrm>
          <a:off x="3683653" y="963033"/>
          <a:ext cx="1090892" cy="1090892"/>
        </a:xfrm>
        <a:prstGeom prst="rect">
          <a:avLst/>
        </a:prstGeom>
        <a:blipFill>
          <a:blip xmlns:r="http://schemas.openxmlformats.org/officeDocument/2006/relationships" r:embed="rId3">
            <a:duotone>
              <a:schemeClr val="accent1">
                <a:shade val="45000"/>
                <a:satMod val="135000"/>
              </a:schemeClr>
              <a:prstClr val="white"/>
            </a:duotone>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9E431A7-C080-4AF7-B494-1A73A707E717}">
      <dsp:nvSpPr>
        <dsp:cNvPr id="0" name=""/>
        <dsp:cNvSpPr/>
      </dsp:nvSpPr>
      <dsp:spPr>
        <a:xfrm>
          <a:off x="3016996" y="2576853"/>
          <a:ext cx="2424206" cy="18703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100000"/>
            </a:lnSpc>
            <a:spcBef>
              <a:spcPct val="0"/>
            </a:spcBef>
            <a:spcAft>
              <a:spcPct val="35000"/>
            </a:spcAft>
            <a:buNone/>
          </a:pPr>
          <a:r>
            <a:rPr lang="en-US" sz="2000" kern="1200" dirty="0"/>
            <a:t>A district’s revenue is made up of two main sources, local and state funding.</a:t>
          </a:r>
        </a:p>
      </dsp:txBody>
      <dsp:txXfrm>
        <a:off x="3016996" y="2576853"/>
        <a:ext cx="2424206" cy="1870312"/>
      </dsp:txXfrm>
    </dsp:sp>
    <dsp:sp modelId="{AB641118-E2D7-44C1-8FB0-7D96333A0FCF}">
      <dsp:nvSpPr>
        <dsp:cNvPr id="0" name=""/>
        <dsp:cNvSpPr/>
      </dsp:nvSpPr>
      <dsp:spPr>
        <a:xfrm>
          <a:off x="6532095" y="963033"/>
          <a:ext cx="1090892" cy="1090892"/>
        </a:xfrm>
        <a:prstGeom prst="rect">
          <a:avLst/>
        </a:prstGeom>
        <a:blipFill>
          <a:blip xmlns:r="http://schemas.openxmlformats.org/officeDocument/2006/relationships" r:embed="rId5" cstate="print">
            <a:duotone>
              <a:schemeClr val="accent1">
                <a:shade val="45000"/>
                <a:satMod val="135000"/>
              </a:schemeClr>
              <a:prstClr val="white"/>
            </a:duotone>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874EE16-9713-4437-9E46-F8974D6E7056}">
      <dsp:nvSpPr>
        <dsp:cNvPr id="0" name=""/>
        <dsp:cNvSpPr/>
      </dsp:nvSpPr>
      <dsp:spPr>
        <a:xfrm>
          <a:off x="5865439" y="2576853"/>
          <a:ext cx="2424206" cy="18703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100000"/>
            </a:lnSpc>
            <a:spcBef>
              <a:spcPct val="0"/>
            </a:spcBef>
            <a:spcAft>
              <a:spcPct val="35000"/>
            </a:spcAft>
            <a:buNone/>
          </a:pPr>
          <a:r>
            <a:rPr lang="en-US" sz="2000" kern="1200" dirty="0"/>
            <a:t>The expenditures are mainly salary and wages, benefits, purchased services, and supplies and materials.</a:t>
          </a:r>
        </a:p>
      </dsp:txBody>
      <dsp:txXfrm>
        <a:off x="5865439" y="2576853"/>
        <a:ext cx="2424206" cy="1870312"/>
      </dsp:txXfrm>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0" hangingPunct="0">
              <a:defRPr sz="1200">
                <a:latin typeface="Time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eaLnBrk="0" hangingPunct="0">
              <a:defRPr sz="1200">
                <a:latin typeface="Times"/>
              </a:defRPr>
            </a:lvl1pPr>
          </a:lstStyle>
          <a:p>
            <a:pPr>
              <a:defRPr/>
            </a:pPr>
            <a:fld id="{DA2EE751-9C09-4C6F-813F-AB2A50C00220}" type="datetimeFigureOut">
              <a:rPr lang="en-US"/>
              <a:pPr>
                <a:defRPr/>
              </a:pPr>
              <a:t>7/28/2026</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0" hangingPunct="0">
              <a:defRPr sz="1200">
                <a:latin typeface="Time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eaLnBrk="0" hangingPunct="0">
              <a:defRPr sz="1200">
                <a:latin typeface="Times"/>
              </a:defRPr>
            </a:lvl1pPr>
          </a:lstStyle>
          <a:p>
            <a:pPr>
              <a:defRPr/>
            </a:pPr>
            <a:fld id="{E8AE0E18-FC76-4BDB-A721-ED9C8E4F4909}" type="slidenum">
              <a:rPr lang="en-US"/>
              <a:pPr>
                <a:defRPr/>
              </a:pPr>
              <a:t>‹#›</a:t>
            </a:fld>
            <a:endParaRPr lang="en-US" dirty="0"/>
          </a:p>
        </p:txBody>
      </p:sp>
    </p:spTree>
    <p:extLst>
      <p:ext uri="{BB962C8B-B14F-4D97-AF65-F5344CB8AC3E}">
        <p14:creationId xmlns:p14="http://schemas.microsoft.com/office/powerpoint/2010/main" val="265597864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276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a:spcBef>
                <a:spcPct val="0"/>
              </a:spcBef>
            </a:pPr>
            <a:fld id="{3119708A-55B4-41CF-B20A-3D2773AC3E51}" type="slidenum">
              <a:rPr lang="en-US" altLang="en-US" smtClean="0">
                <a:latin typeface="Times"/>
              </a:rPr>
              <a:pPr>
                <a:spcBef>
                  <a:spcPct val="0"/>
                </a:spcBef>
              </a:pPr>
              <a:t>9</a:t>
            </a:fld>
            <a:endParaRPr lang="en-US" altLang="en-US">
              <a:latin typeface="Time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8AE0E18-FC76-4BDB-A721-ED9C8E4F4909}" type="slidenum">
              <a:rPr lang="en-US" smtClean="0"/>
              <a:pPr>
                <a:defRPr/>
              </a:pPr>
              <a:t>19</a:t>
            </a:fld>
            <a:endParaRPr lang="en-US" dirty="0"/>
          </a:p>
        </p:txBody>
      </p:sp>
    </p:spTree>
    <p:extLst>
      <p:ext uri="{BB962C8B-B14F-4D97-AF65-F5344CB8AC3E}">
        <p14:creationId xmlns:p14="http://schemas.microsoft.com/office/powerpoint/2010/main" val="20195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8AE0E18-FC76-4BDB-A721-ED9C8E4F4909}" type="slidenum">
              <a:rPr lang="en-US" smtClean="0"/>
              <a:pPr>
                <a:defRPr/>
              </a:pPr>
              <a:t>20</a:t>
            </a:fld>
            <a:endParaRPr lang="en-US" dirty="0"/>
          </a:p>
        </p:txBody>
      </p:sp>
    </p:spTree>
    <p:extLst>
      <p:ext uri="{BB962C8B-B14F-4D97-AF65-F5344CB8AC3E}">
        <p14:creationId xmlns:p14="http://schemas.microsoft.com/office/powerpoint/2010/main" val="4473457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0" fontAlgn="auto" latinLnBrk="0" hangingPunct="0">
              <a:lnSpc>
                <a:spcPct val="100000"/>
              </a:lnSpc>
              <a:spcBef>
                <a:spcPts val="0"/>
              </a:spcBef>
              <a:spcAft>
                <a:spcPts val="0"/>
              </a:spcAft>
              <a:buClrTx/>
              <a:buSzTx/>
              <a:buFontTx/>
              <a:buNone/>
              <a:tabLst/>
              <a:defRPr/>
            </a:pPr>
            <a:fld id="{E8AE0E18-FC76-4BDB-A721-ED9C8E4F4909}" type="slidenum">
              <a:rPr kumimoji="0" lang="en-US" sz="1200" b="0" i="0" u="none" strike="noStrike" kern="1200" cap="none" spc="0" normalizeH="0" baseline="0" noProof="0" smtClean="0">
                <a:ln>
                  <a:noFill/>
                </a:ln>
                <a:solidFill>
                  <a:prstClr val="black"/>
                </a:solidFill>
                <a:effectLst/>
                <a:uLnTx/>
                <a:uFillTx/>
                <a:latin typeface="Times"/>
                <a:ea typeface="+mn-ea"/>
                <a:cs typeface="+mn-cs"/>
              </a:rPr>
              <a:pPr marL="0" marR="0" lvl="0" indent="0" algn="r" defTabSz="457200" rtl="0" eaLnBrk="0" fontAlgn="auto" latinLnBrk="0" hangingPunct="0">
                <a:lnSpc>
                  <a:spcPct val="100000"/>
                </a:lnSpc>
                <a:spcBef>
                  <a:spcPts val="0"/>
                </a:spcBef>
                <a:spcAft>
                  <a:spcPts val="0"/>
                </a:spcAft>
                <a:buClrTx/>
                <a:buSzTx/>
                <a:buFontTx/>
                <a:buNone/>
                <a:tabLst/>
                <a:defRPr/>
              </a:pPr>
              <a:t>22</a:t>
            </a:fld>
            <a:endParaRPr kumimoji="0" lang="en-US" sz="1200" b="0" i="0" u="none" strike="noStrike" kern="1200" cap="none" spc="0" normalizeH="0" baseline="0" noProof="0" dirty="0">
              <a:ln>
                <a:noFill/>
              </a:ln>
              <a:solidFill>
                <a:prstClr val="black"/>
              </a:solidFill>
              <a:effectLst/>
              <a:uLnTx/>
              <a:uFillTx/>
              <a:latin typeface="Times"/>
              <a:ea typeface="+mn-ea"/>
              <a:cs typeface="+mn-cs"/>
            </a:endParaRPr>
          </a:p>
        </p:txBody>
      </p:sp>
    </p:spTree>
    <p:extLst>
      <p:ext uri="{BB962C8B-B14F-4D97-AF65-F5344CB8AC3E}">
        <p14:creationId xmlns:p14="http://schemas.microsoft.com/office/powerpoint/2010/main" val="2589167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0" fontAlgn="auto" latinLnBrk="0" hangingPunct="0">
              <a:lnSpc>
                <a:spcPct val="100000"/>
              </a:lnSpc>
              <a:spcBef>
                <a:spcPts val="0"/>
              </a:spcBef>
              <a:spcAft>
                <a:spcPts val="0"/>
              </a:spcAft>
              <a:buClrTx/>
              <a:buSzTx/>
              <a:buFontTx/>
              <a:buNone/>
              <a:tabLst/>
              <a:defRPr/>
            </a:pPr>
            <a:fld id="{E8AE0E18-FC76-4BDB-A721-ED9C8E4F4909}" type="slidenum">
              <a:rPr kumimoji="0" lang="en-US" sz="1200" b="0" i="0" u="none" strike="noStrike" kern="1200" cap="none" spc="0" normalizeH="0" baseline="0" noProof="0" smtClean="0">
                <a:ln>
                  <a:noFill/>
                </a:ln>
                <a:solidFill>
                  <a:prstClr val="black"/>
                </a:solidFill>
                <a:effectLst/>
                <a:uLnTx/>
                <a:uFillTx/>
                <a:latin typeface="Times"/>
                <a:ea typeface="+mn-ea"/>
                <a:cs typeface="+mn-cs"/>
              </a:rPr>
              <a:pPr marL="0" marR="0" lvl="0" indent="0" algn="r" defTabSz="457200" rtl="0" eaLnBrk="0" fontAlgn="auto" latinLnBrk="0" hangingPunct="0">
                <a:lnSpc>
                  <a:spcPct val="100000"/>
                </a:lnSpc>
                <a:spcBef>
                  <a:spcPts val="0"/>
                </a:spcBef>
                <a:spcAft>
                  <a:spcPts val="0"/>
                </a:spcAft>
                <a:buClrTx/>
                <a:buSzTx/>
                <a:buFontTx/>
                <a:buNone/>
                <a:tabLst/>
                <a:defRPr/>
              </a:pPr>
              <a:t>23</a:t>
            </a:fld>
            <a:endParaRPr kumimoji="0" lang="en-US" sz="1200" b="0" i="0" u="none" strike="noStrike" kern="1200" cap="none" spc="0" normalizeH="0" baseline="0" noProof="0" dirty="0">
              <a:ln>
                <a:noFill/>
              </a:ln>
              <a:solidFill>
                <a:prstClr val="black"/>
              </a:solidFill>
              <a:effectLst/>
              <a:uLnTx/>
              <a:uFillTx/>
              <a:latin typeface="Times"/>
              <a:ea typeface="+mn-ea"/>
              <a:cs typeface="+mn-cs"/>
            </a:endParaRPr>
          </a:p>
        </p:txBody>
      </p:sp>
    </p:spTree>
    <p:extLst>
      <p:ext uri="{BB962C8B-B14F-4D97-AF65-F5344CB8AC3E}">
        <p14:creationId xmlns:p14="http://schemas.microsoft.com/office/powerpoint/2010/main" val="19724649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0" fontAlgn="auto" latinLnBrk="0" hangingPunct="0">
              <a:lnSpc>
                <a:spcPct val="100000"/>
              </a:lnSpc>
              <a:spcBef>
                <a:spcPts val="0"/>
              </a:spcBef>
              <a:spcAft>
                <a:spcPts val="0"/>
              </a:spcAft>
              <a:buClrTx/>
              <a:buSzTx/>
              <a:buFontTx/>
              <a:buNone/>
              <a:tabLst/>
              <a:defRPr/>
            </a:pPr>
            <a:fld id="{E8AE0E18-FC76-4BDB-A721-ED9C8E4F4909}" type="slidenum">
              <a:rPr kumimoji="0" lang="en-US" sz="1200" b="0" i="0" u="none" strike="noStrike" kern="1200" cap="none" spc="0" normalizeH="0" baseline="0" noProof="0" smtClean="0">
                <a:ln>
                  <a:noFill/>
                </a:ln>
                <a:solidFill>
                  <a:prstClr val="black"/>
                </a:solidFill>
                <a:effectLst/>
                <a:uLnTx/>
                <a:uFillTx/>
                <a:latin typeface="Times"/>
                <a:ea typeface="+mn-ea"/>
                <a:cs typeface="+mn-cs"/>
              </a:rPr>
              <a:pPr marL="0" marR="0" lvl="0" indent="0" algn="r" defTabSz="457200" rtl="0" eaLnBrk="0" fontAlgn="auto" latinLnBrk="0" hangingPunct="0">
                <a:lnSpc>
                  <a:spcPct val="100000"/>
                </a:lnSpc>
                <a:spcBef>
                  <a:spcPts val="0"/>
                </a:spcBef>
                <a:spcAft>
                  <a:spcPts val="0"/>
                </a:spcAft>
                <a:buClrTx/>
                <a:buSzTx/>
                <a:buFontTx/>
                <a:buNone/>
                <a:tabLst/>
                <a:defRPr/>
              </a:pPr>
              <a:t>10</a:t>
            </a:fld>
            <a:endParaRPr kumimoji="0" lang="en-US" sz="1200" b="0" i="0" u="none" strike="noStrike" kern="1200" cap="none" spc="0" normalizeH="0" baseline="0" noProof="0" dirty="0">
              <a:ln>
                <a:noFill/>
              </a:ln>
              <a:solidFill>
                <a:prstClr val="black"/>
              </a:solidFill>
              <a:effectLst/>
              <a:uLnTx/>
              <a:uFillTx/>
              <a:latin typeface="Times"/>
              <a:ea typeface="+mn-ea"/>
              <a:cs typeface="+mn-cs"/>
            </a:endParaRPr>
          </a:p>
        </p:txBody>
      </p:sp>
    </p:spTree>
    <p:extLst>
      <p:ext uri="{BB962C8B-B14F-4D97-AF65-F5344CB8AC3E}">
        <p14:creationId xmlns:p14="http://schemas.microsoft.com/office/powerpoint/2010/main" val="20195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0" fontAlgn="auto" latinLnBrk="0" hangingPunct="0">
              <a:lnSpc>
                <a:spcPct val="100000"/>
              </a:lnSpc>
              <a:spcBef>
                <a:spcPts val="0"/>
              </a:spcBef>
              <a:spcAft>
                <a:spcPts val="0"/>
              </a:spcAft>
              <a:buClrTx/>
              <a:buSzTx/>
              <a:buFontTx/>
              <a:buNone/>
              <a:tabLst/>
              <a:defRPr/>
            </a:pPr>
            <a:fld id="{E8AE0E18-FC76-4BDB-A721-ED9C8E4F4909}" type="slidenum">
              <a:rPr kumimoji="0" lang="en-US" sz="1200" b="0" i="0" u="none" strike="noStrike" kern="1200" cap="none" spc="0" normalizeH="0" baseline="0" noProof="0" smtClean="0">
                <a:ln>
                  <a:noFill/>
                </a:ln>
                <a:solidFill>
                  <a:prstClr val="black"/>
                </a:solidFill>
                <a:effectLst/>
                <a:uLnTx/>
                <a:uFillTx/>
                <a:latin typeface="Times"/>
                <a:ea typeface="+mn-ea"/>
                <a:cs typeface="+mn-cs"/>
              </a:rPr>
              <a:pPr marL="0" marR="0" lvl="0" indent="0" algn="r" defTabSz="457200" rtl="0" eaLnBrk="0" fontAlgn="auto" latinLnBrk="0" hangingPunct="0">
                <a:lnSpc>
                  <a:spcPct val="100000"/>
                </a:lnSpc>
                <a:spcBef>
                  <a:spcPts val="0"/>
                </a:spcBef>
                <a:spcAft>
                  <a:spcPts val="0"/>
                </a:spcAft>
                <a:buClrTx/>
                <a:buSzTx/>
                <a:buFontTx/>
                <a:buNone/>
                <a:tabLst/>
                <a:defRPr/>
              </a:pPr>
              <a:t>11</a:t>
            </a:fld>
            <a:endParaRPr kumimoji="0" lang="en-US" sz="1200" b="0" i="0" u="none" strike="noStrike" kern="1200" cap="none" spc="0" normalizeH="0" baseline="0" noProof="0" dirty="0">
              <a:ln>
                <a:noFill/>
              </a:ln>
              <a:solidFill>
                <a:prstClr val="black"/>
              </a:solidFill>
              <a:effectLst/>
              <a:uLnTx/>
              <a:uFillTx/>
              <a:latin typeface="Times"/>
              <a:ea typeface="+mn-ea"/>
              <a:cs typeface="+mn-cs"/>
            </a:endParaRPr>
          </a:p>
        </p:txBody>
      </p:sp>
    </p:spTree>
    <p:extLst>
      <p:ext uri="{BB962C8B-B14F-4D97-AF65-F5344CB8AC3E}">
        <p14:creationId xmlns:p14="http://schemas.microsoft.com/office/powerpoint/2010/main" val="15549261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0" fontAlgn="auto" latinLnBrk="0" hangingPunct="0">
              <a:lnSpc>
                <a:spcPct val="100000"/>
              </a:lnSpc>
              <a:spcBef>
                <a:spcPts val="0"/>
              </a:spcBef>
              <a:spcAft>
                <a:spcPts val="0"/>
              </a:spcAft>
              <a:buClrTx/>
              <a:buSzTx/>
              <a:buFontTx/>
              <a:buNone/>
              <a:tabLst/>
              <a:defRPr/>
            </a:pPr>
            <a:fld id="{E8AE0E18-FC76-4BDB-A721-ED9C8E4F4909}" type="slidenum">
              <a:rPr kumimoji="0" lang="en-US" sz="1200" b="0" i="0" u="none" strike="noStrike" kern="1200" cap="none" spc="0" normalizeH="0" baseline="0" noProof="0" smtClean="0">
                <a:ln>
                  <a:noFill/>
                </a:ln>
                <a:solidFill>
                  <a:prstClr val="black"/>
                </a:solidFill>
                <a:effectLst/>
                <a:uLnTx/>
                <a:uFillTx/>
                <a:latin typeface="Times"/>
                <a:ea typeface="+mn-ea"/>
                <a:cs typeface="+mn-cs"/>
              </a:rPr>
              <a:pPr marL="0" marR="0" lvl="0" indent="0" algn="r" defTabSz="457200" rtl="0" eaLnBrk="0" fontAlgn="auto" latinLnBrk="0" hangingPunct="0">
                <a:lnSpc>
                  <a:spcPct val="100000"/>
                </a:lnSpc>
                <a:spcBef>
                  <a:spcPts val="0"/>
                </a:spcBef>
                <a:spcAft>
                  <a:spcPts val="0"/>
                </a:spcAft>
                <a:buClrTx/>
                <a:buSzTx/>
                <a:buFontTx/>
                <a:buNone/>
                <a:tabLst/>
                <a:defRPr/>
              </a:pPr>
              <a:t>12</a:t>
            </a:fld>
            <a:endParaRPr kumimoji="0" lang="en-US" sz="1200" b="0" i="0" u="none" strike="noStrike" kern="1200" cap="none" spc="0" normalizeH="0" baseline="0" noProof="0" dirty="0">
              <a:ln>
                <a:noFill/>
              </a:ln>
              <a:solidFill>
                <a:prstClr val="black"/>
              </a:solidFill>
              <a:effectLst/>
              <a:uLnTx/>
              <a:uFillTx/>
              <a:latin typeface="Times"/>
              <a:ea typeface="+mn-ea"/>
              <a:cs typeface="+mn-cs"/>
            </a:endParaRPr>
          </a:p>
        </p:txBody>
      </p:sp>
    </p:spTree>
    <p:extLst>
      <p:ext uri="{BB962C8B-B14F-4D97-AF65-F5344CB8AC3E}">
        <p14:creationId xmlns:p14="http://schemas.microsoft.com/office/powerpoint/2010/main" val="37144668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0" fontAlgn="auto" latinLnBrk="0" hangingPunct="0">
              <a:lnSpc>
                <a:spcPct val="100000"/>
              </a:lnSpc>
              <a:spcBef>
                <a:spcPts val="0"/>
              </a:spcBef>
              <a:spcAft>
                <a:spcPts val="0"/>
              </a:spcAft>
              <a:buClrTx/>
              <a:buSzTx/>
              <a:buFontTx/>
              <a:buNone/>
              <a:tabLst/>
              <a:defRPr/>
            </a:pPr>
            <a:fld id="{E8AE0E18-FC76-4BDB-A721-ED9C8E4F4909}" type="slidenum">
              <a:rPr kumimoji="0" lang="en-US" sz="1200" b="0" i="0" u="none" strike="noStrike" kern="1200" cap="none" spc="0" normalizeH="0" baseline="0" noProof="0" smtClean="0">
                <a:ln>
                  <a:noFill/>
                </a:ln>
                <a:solidFill>
                  <a:prstClr val="black"/>
                </a:solidFill>
                <a:effectLst/>
                <a:uLnTx/>
                <a:uFillTx/>
                <a:latin typeface="Times"/>
                <a:ea typeface="+mn-ea"/>
                <a:cs typeface="+mn-cs"/>
              </a:rPr>
              <a:pPr marL="0" marR="0" lvl="0" indent="0" algn="r" defTabSz="457200" rtl="0" eaLnBrk="0" fontAlgn="auto" latinLnBrk="0" hangingPunct="0">
                <a:lnSpc>
                  <a:spcPct val="100000"/>
                </a:lnSpc>
                <a:spcBef>
                  <a:spcPts val="0"/>
                </a:spcBef>
                <a:spcAft>
                  <a:spcPts val="0"/>
                </a:spcAft>
                <a:buClrTx/>
                <a:buSzTx/>
                <a:buFontTx/>
                <a:buNone/>
                <a:tabLst/>
                <a:defRPr/>
              </a:pPr>
              <a:t>13</a:t>
            </a:fld>
            <a:endParaRPr kumimoji="0" lang="en-US" sz="1200" b="0" i="0" u="none" strike="noStrike" kern="1200" cap="none" spc="0" normalizeH="0" baseline="0" noProof="0" dirty="0">
              <a:ln>
                <a:noFill/>
              </a:ln>
              <a:solidFill>
                <a:prstClr val="black"/>
              </a:solidFill>
              <a:effectLst/>
              <a:uLnTx/>
              <a:uFillTx/>
              <a:latin typeface="Times"/>
              <a:ea typeface="+mn-ea"/>
              <a:cs typeface="+mn-cs"/>
            </a:endParaRPr>
          </a:p>
        </p:txBody>
      </p:sp>
    </p:spTree>
    <p:extLst>
      <p:ext uri="{BB962C8B-B14F-4D97-AF65-F5344CB8AC3E}">
        <p14:creationId xmlns:p14="http://schemas.microsoft.com/office/powerpoint/2010/main" val="23473419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0" fontAlgn="auto" latinLnBrk="0" hangingPunct="0">
              <a:lnSpc>
                <a:spcPct val="100000"/>
              </a:lnSpc>
              <a:spcBef>
                <a:spcPts val="0"/>
              </a:spcBef>
              <a:spcAft>
                <a:spcPts val="0"/>
              </a:spcAft>
              <a:buClrTx/>
              <a:buSzTx/>
              <a:buFontTx/>
              <a:buNone/>
              <a:tabLst/>
              <a:defRPr/>
            </a:pPr>
            <a:fld id="{E8AE0E18-FC76-4BDB-A721-ED9C8E4F4909}" type="slidenum">
              <a:rPr kumimoji="0" lang="en-US" sz="1200" b="0" i="0" u="none" strike="noStrike" kern="1200" cap="none" spc="0" normalizeH="0" baseline="0" noProof="0" smtClean="0">
                <a:ln>
                  <a:noFill/>
                </a:ln>
                <a:solidFill>
                  <a:prstClr val="black"/>
                </a:solidFill>
                <a:effectLst/>
                <a:uLnTx/>
                <a:uFillTx/>
                <a:latin typeface="Times"/>
                <a:ea typeface="+mn-ea"/>
                <a:cs typeface="+mn-cs"/>
              </a:rPr>
              <a:pPr marL="0" marR="0" lvl="0" indent="0" algn="r" defTabSz="457200" rtl="0" eaLnBrk="0" fontAlgn="auto" latinLnBrk="0" hangingPunct="0">
                <a:lnSpc>
                  <a:spcPct val="100000"/>
                </a:lnSpc>
                <a:spcBef>
                  <a:spcPts val="0"/>
                </a:spcBef>
                <a:spcAft>
                  <a:spcPts val="0"/>
                </a:spcAft>
                <a:buClrTx/>
                <a:buSzTx/>
                <a:buFontTx/>
                <a:buNone/>
                <a:tabLst/>
                <a:defRPr/>
              </a:pPr>
              <a:t>14</a:t>
            </a:fld>
            <a:endParaRPr kumimoji="0" lang="en-US" sz="1200" b="0" i="0" u="none" strike="noStrike" kern="1200" cap="none" spc="0" normalizeH="0" baseline="0" noProof="0" dirty="0">
              <a:ln>
                <a:noFill/>
              </a:ln>
              <a:solidFill>
                <a:prstClr val="black"/>
              </a:solidFill>
              <a:effectLst/>
              <a:uLnTx/>
              <a:uFillTx/>
              <a:latin typeface="Times"/>
              <a:ea typeface="+mn-ea"/>
              <a:cs typeface="+mn-cs"/>
            </a:endParaRPr>
          </a:p>
        </p:txBody>
      </p:sp>
    </p:spTree>
    <p:extLst>
      <p:ext uri="{BB962C8B-B14F-4D97-AF65-F5344CB8AC3E}">
        <p14:creationId xmlns:p14="http://schemas.microsoft.com/office/powerpoint/2010/main" val="32866721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0" fontAlgn="auto" latinLnBrk="0" hangingPunct="0">
              <a:lnSpc>
                <a:spcPct val="100000"/>
              </a:lnSpc>
              <a:spcBef>
                <a:spcPts val="0"/>
              </a:spcBef>
              <a:spcAft>
                <a:spcPts val="0"/>
              </a:spcAft>
              <a:buClrTx/>
              <a:buSzTx/>
              <a:buFontTx/>
              <a:buNone/>
              <a:tabLst/>
              <a:defRPr/>
            </a:pPr>
            <a:fld id="{E8AE0E18-FC76-4BDB-A721-ED9C8E4F4909}" type="slidenum">
              <a:rPr kumimoji="0" lang="en-US" sz="1200" b="0" i="0" u="none" strike="noStrike" kern="1200" cap="none" spc="0" normalizeH="0" baseline="0" noProof="0" smtClean="0">
                <a:ln>
                  <a:noFill/>
                </a:ln>
                <a:solidFill>
                  <a:prstClr val="black"/>
                </a:solidFill>
                <a:effectLst/>
                <a:uLnTx/>
                <a:uFillTx/>
                <a:latin typeface="Times"/>
                <a:ea typeface="+mn-ea"/>
                <a:cs typeface="+mn-cs"/>
              </a:rPr>
              <a:pPr marL="0" marR="0" lvl="0" indent="0" algn="r" defTabSz="457200" rtl="0" eaLnBrk="0" fontAlgn="auto" latinLnBrk="0" hangingPunct="0">
                <a:lnSpc>
                  <a:spcPct val="100000"/>
                </a:lnSpc>
                <a:spcBef>
                  <a:spcPts val="0"/>
                </a:spcBef>
                <a:spcAft>
                  <a:spcPts val="0"/>
                </a:spcAft>
                <a:buClrTx/>
                <a:buSzTx/>
                <a:buFontTx/>
                <a:buNone/>
                <a:tabLst/>
                <a:defRPr/>
              </a:pPr>
              <a:t>15</a:t>
            </a:fld>
            <a:endParaRPr kumimoji="0" lang="en-US" sz="1200" b="0" i="0" u="none" strike="noStrike" kern="1200" cap="none" spc="0" normalizeH="0" baseline="0" noProof="0" dirty="0">
              <a:ln>
                <a:noFill/>
              </a:ln>
              <a:solidFill>
                <a:prstClr val="black"/>
              </a:solidFill>
              <a:effectLst/>
              <a:uLnTx/>
              <a:uFillTx/>
              <a:latin typeface="Times"/>
              <a:ea typeface="+mn-ea"/>
              <a:cs typeface="+mn-cs"/>
            </a:endParaRPr>
          </a:p>
        </p:txBody>
      </p:sp>
    </p:spTree>
    <p:extLst>
      <p:ext uri="{BB962C8B-B14F-4D97-AF65-F5344CB8AC3E}">
        <p14:creationId xmlns:p14="http://schemas.microsoft.com/office/powerpoint/2010/main" val="37878038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86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a:spcBef>
                <a:spcPct val="0"/>
              </a:spcBef>
            </a:pPr>
            <a:fld id="{4E62EA93-A9E1-4FE6-A024-13BD69371892}" type="slidenum">
              <a:rPr lang="en-US" altLang="en-US" smtClean="0">
                <a:latin typeface="Times"/>
              </a:rPr>
              <a:pPr>
                <a:spcBef>
                  <a:spcPct val="0"/>
                </a:spcBef>
              </a:pPr>
              <a:t>16</a:t>
            </a:fld>
            <a:endParaRPr lang="en-US" altLang="en-US">
              <a:latin typeface="Time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8AE0E18-FC76-4BDB-A721-ED9C8E4F4909}" type="slidenum">
              <a:rPr lang="en-US" smtClean="0"/>
              <a:pPr>
                <a:defRPr/>
              </a:pPr>
              <a:t>18</a:t>
            </a:fld>
            <a:endParaRPr lang="en-US" dirty="0"/>
          </a:p>
        </p:txBody>
      </p:sp>
    </p:spTree>
    <p:extLst>
      <p:ext uri="{BB962C8B-B14F-4D97-AF65-F5344CB8AC3E}">
        <p14:creationId xmlns:p14="http://schemas.microsoft.com/office/powerpoint/2010/main" val="17710307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9E305078-97AA-4C7F-B80C-1A49B7BA89E5}" type="datetimeFigureOut">
              <a:rPr lang="en-US" smtClean="0"/>
              <a:t>7/28/2026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a:defRPr/>
            </a:pPr>
            <a:fld id="{267E2262-DCB0-4853-A71E-F82B99E08AA1}" type="slidenum">
              <a:rPr lang="en-US" smtClean="0"/>
              <a:pPr>
                <a:defRPr/>
              </a:pPr>
              <a:t>‹#›</a:t>
            </a:fld>
            <a:endParaRPr lang="en-US" dirty="0"/>
          </a:p>
        </p:txBody>
      </p:sp>
    </p:spTree>
    <p:extLst>
      <p:ext uri="{BB962C8B-B14F-4D97-AF65-F5344CB8AC3E}">
        <p14:creationId xmlns:p14="http://schemas.microsoft.com/office/powerpoint/2010/main" val="322034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17D4E018-F7FA-4FA2-8A78-C6C7FA99C077}" type="slidenum">
              <a:rPr lang="en-US" smtClean="0"/>
              <a:pPr>
                <a:defRPr/>
              </a:pPr>
              <a:t>‹#›</a:t>
            </a:fld>
            <a:endParaRPr lang="en-US" dirty="0"/>
          </a:p>
        </p:txBody>
      </p:sp>
    </p:spTree>
    <p:extLst>
      <p:ext uri="{BB962C8B-B14F-4D97-AF65-F5344CB8AC3E}">
        <p14:creationId xmlns:p14="http://schemas.microsoft.com/office/powerpoint/2010/main" val="12373155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1B808EF8-9595-405C-BE30-6918AA61CC1C}" type="slidenum">
              <a:rPr lang="en-US" smtClean="0"/>
              <a:pPr>
                <a:defRPr/>
              </a:pPr>
              <a:t>‹#›</a:t>
            </a:fld>
            <a:endParaRPr lang="en-US" dirty="0"/>
          </a:p>
        </p:txBody>
      </p:sp>
    </p:spTree>
    <p:extLst>
      <p:ext uri="{BB962C8B-B14F-4D97-AF65-F5344CB8AC3E}">
        <p14:creationId xmlns:p14="http://schemas.microsoft.com/office/powerpoint/2010/main" val="14481912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39825"/>
          </a:xfrm>
        </p:spPr>
        <p:txBody>
          <a:bodyPr/>
          <a:lstStyle/>
          <a:p>
            <a:r>
              <a:rPr lang="en-US"/>
              <a:t>Click to edit Master title style</a:t>
            </a:r>
          </a:p>
        </p:txBody>
      </p:sp>
      <p:sp>
        <p:nvSpPr>
          <p:cNvPr id="3" name="Chart Placeholder 2"/>
          <p:cNvSpPr>
            <a:spLocks noGrp="1"/>
          </p:cNvSpPr>
          <p:nvPr>
            <p:ph type="chart" idx="1"/>
          </p:nvPr>
        </p:nvSpPr>
        <p:spPr>
          <a:xfrm>
            <a:off x="457200" y="1600200"/>
            <a:ext cx="8229600" cy="4530725"/>
          </a:xfrm>
        </p:spPr>
        <p:txBody>
          <a:bodyPr/>
          <a:lstStyle/>
          <a:p>
            <a:pPr lvl="0"/>
            <a:endParaRPr lang="en-US" noProof="0" dirty="0"/>
          </a:p>
        </p:txBody>
      </p:sp>
      <p:sp>
        <p:nvSpPr>
          <p:cNvPr id="4" name="Rectangle 26"/>
          <p:cNvSpPr>
            <a:spLocks noGrp="1" noChangeArrowheads="1"/>
          </p:cNvSpPr>
          <p:nvPr>
            <p:ph type="ftr" sz="quarter" idx="10"/>
          </p:nvPr>
        </p:nvSpPr>
        <p:spPr>
          <a:xfrm>
            <a:off x="3124200" y="6248400"/>
            <a:ext cx="2895600" cy="457200"/>
          </a:xfrm>
          <a:prstGeom prst="rect">
            <a:avLst/>
          </a:prstGeom>
        </p:spPr>
        <p:txBody>
          <a:bodyPr/>
          <a:lstStyle>
            <a:lvl1pPr>
              <a:defRPr/>
            </a:lvl1pPr>
          </a:lstStyle>
          <a:p>
            <a:pPr>
              <a:defRPr/>
            </a:pPr>
            <a:endParaRPr lang="en-US"/>
          </a:p>
        </p:txBody>
      </p:sp>
      <p:sp>
        <p:nvSpPr>
          <p:cNvPr id="5" name="Rectangle 27"/>
          <p:cNvSpPr>
            <a:spLocks noGrp="1" noChangeArrowheads="1"/>
          </p:cNvSpPr>
          <p:nvPr>
            <p:ph type="sldNum" sz="quarter" idx="11"/>
          </p:nvPr>
        </p:nvSpPr>
        <p:spPr/>
        <p:txBody>
          <a:bodyPr/>
          <a:lstStyle>
            <a:lvl1pPr>
              <a:defRPr/>
            </a:lvl1pPr>
          </a:lstStyle>
          <a:p>
            <a:pPr>
              <a:defRPr/>
            </a:pPr>
            <a:fld id="{C919B205-8EF6-499D-AB42-9CAAF296AECE}" type="slidenum">
              <a:rPr lang="en-US"/>
              <a:pPr>
                <a:defRPr/>
              </a:pPr>
              <a:t>‹#›</a:t>
            </a:fld>
            <a:endParaRPr lang="en-US" dirty="0"/>
          </a:p>
        </p:txBody>
      </p:sp>
      <p:sp>
        <p:nvSpPr>
          <p:cNvPr id="6" name="Rectangle 28"/>
          <p:cNvSpPr>
            <a:spLocks noGrp="1" noChangeArrowheads="1"/>
          </p:cNvSpPr>
          <p:nvPr>
            <p:ph type="dt" sz="half" idx="12"/>
          </p:nvPr>
        </p:nvSpPr>
        <p:spPr>
          <a:xfrm>
            <a:off x="457200" y="6248400"/>
            <a:ext cx="2133600" cy="457200"/>
          </a:xfrm>
          <a:prstGeom prst="rect">
            <a:avLst/>
          </a:prstGeom>
        </p:spPr>
        <p:txBody>
          <a:bodyPr/>
          <a:lstStyle>
            <a:lvl1pPr>
              <a:defRPr/>
            </a:lvl1pPr>
          </a:lstStyle>
          <a:p>
            <a:pPr>
              <a:defRPr/>
            </a:pPr>
            <a:endParaRPr lang="en-US"/>
          </a:p>
        </p:txBody>
      </p:sp>
    </p:spTree>
    <p:extLst>
      <p:ext uri="{BB962C8B-B14F-4D97-AF65-F5344CB8AC3E}">
        <p14:creationId xmlns:p14="http://schemas.microsoft.com/office/powerpoint/2010/main" val="14398255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E305078-97AA-4C7F-B80C-1A49B7BA89E5}" type="datetimeFigureOut">
              <a:rPr lang="en-US" smtClean="0"/>
              <a:t>7/28/2026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a:defRPr/>
            </a:pPr>
            <a:fld id="{9FA13C9C-829C-4703-8297-904CFB4510D1}" type="slidenum">
              <a:rPr lang="en-US" smtClean="0"/>
              <a:pPr>
                <a:defRPr/>
              </a:pPr>
              <a:t>‹#›</a:t>
            </a:fld>
            <a:endParaRPr lang="en-US" dirty="0"/>
          </a:p>
        </p:txBody>
      </p:sp>
    </p:spTree>
    <p:extLst>
      <p:ext uri="{BB962C8B-B14F-4D97-AF65-F5344CB8AC3E}">
        <p14:creationId xmlns:p14="http://schemas.microsoft.com/office/powerpoint/2010/main" val="27857774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3C0759C0-0E43-4E85-BAC6-8CC346C90F62}" type="slidenum">
              <a:rPr lang="en-US" smtClean="0"/>
              <a:pPr>
                <a:defRPr/>
              </a:pPr>
              <a:t>‹#›</a:t>
            </a:fld>
            <a:endParaRPr lang="en-US" dirty="0"/>
          </a:p>
        </p:txBody>
      </p:sp>
    </p:spTree>
    <p:extLst>
      <p:ext uri="{BB962C8B-B14F-4D97-AF65-F5344CB8AC3E}">
        <p14:creationId xmlns:p14="http://schemas.microsoft.com/office/powerpoint/2010/main" val="28812092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E1C2444E-86AE-406A-AF76-F3F45BA4E807}" type="slidenum">
              <a:rPr lang="en-US" smtClean="0"/>
              <a:pPr>
                <a:defRPr/>
              </a:pPr>
              <a:t>‹#›</a:t>
            </a:fld>
            <a:endParaRPr lang="en-US" dirty="0"/>
          </a:p>
        </p:txBody>
      </p:sp>
    </p:spTree>
    <p:extLst>
      <p:ext uri="{BB962C8B-B14F-4D97-AF65-F5344CB8AC3E}">
        <p14:creationId xmlns:p14="http://schemas.microsoft.com/office/powerpoint/2010/main" val="28109516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pPr>
              <a:defRPr/>
            </a:pPr>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pPr>
              <a:defRPr/>
            </a:pPr>
            <a:fld id="{6AAB8717-C8E3-4BB2-AECD-F504453E0A99}" type="slidenum">
              <a:rPr lang="en-US" smtClean="0"/>
              <a:pPr>
                <a:defRPr/>
              </a:pPr>
              <a:t>‹#›</a:t>
            </a:fld>
            <a:endParaRPr lang="en-US" dirty="0"/>
          </a:p>
        </p:txBody>
      </p:sp>
    </p:spTree>
    <p:extLst>
      <p:ext uri="{BB962C8B-B14F-4D97-AF65-F5344CB8AC3E}">
        <p14:creationId xmlns:p14="http://schemas.microsoft.com/office/powerpoint/2010/main" val="34586345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pPr>
              <a:defRPr/>
            </a:pPr>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pPr>
              <a:defRPr/>
            </a:pPr>
            <a:fld id="{754A4F57-1F12-4914-B8D9-C4F3448A56BB}" type="slidenum">
              <a:rPr lang="en-US" smtClean="0"/>
              <a:pPr>
                <a:defRPr/>
              </a:pPr>
              <a:t>‹#›</a:t>
            </a:fld>
            <a:endParaRPr lang="en-US" dirty="0"/>
          </a:p>
        </p:txBody>
      </p:sp>
    </p:spTree>
    <p:extLst>
      <p:ext uri="{BB962C8B-B14F-4D97-AF65-F5344CB8AC3E}">
        <p14:creationId xmlns:p14="http://schemas.microsoft.com/office/powerpoint/2010/main" val="28229632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E305078-97AA-4C7F-B80C-1A49B7BA89E5}" type="datetimeFigureOut">
              <a:rPr lang="en-US" smtClean="0"/>
              <a:t>7/28/2026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pPr>
              <a:defRPr/>
            </a:pPr>
            <a:fld id="{D03BAB0A-7973-452C-8630-869A811EC28F}" type="slidenum">
              <a:rPr lang="en-US" smtClean="0"/>
              <a:pPr>
                <a:defRPr/>
              </a:pPr>
              <a:t>‹#›</a:t>
            </a:fld>
            <a:endParaRPr lang="en-US" dirty="0"/>
          </a:p>
        </p:txBody>
      </p:sp>
    </p:spTree>
    <p:extLst>
      <p:ext uri="{BB962C8B-B14F-4D97-AF65-F5344CB8AC3E}">
        <p14:creationId xmlns:p14="http://schemas.microsoft.com/office/powerpoint/2010/main" val="27317114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D34DFB26-195E-4989-9D2D-4F2DA90C142F}" type="slidenum">
              <a:rPr lang="en-US" smtClean="0"/>
              <a:pPr>
                <a:defRPr/>
              </a:pPr>
              <a:t>‹#›</a:t>
            </a:fld>
            <a:endParaRPr lang="en-US" dirty="0"/>
          </a:p>
        </p:txBody>
      </p:sp>
    </p:spTree>
    <p:extLst>
      <p:ext uri="{BB962C8B-B14F-4D97-AF65-F5344CB8AC3E}">
        <p14:creationId xmlns:p14="http://schemas.microsoft.com/office/powerpoint/2010/main" val="28643492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87C2FDD1-C502-42B8-81A2-37B8E53F8E6D}" type="slidenum">
              <a:rPr lang="en-US" smtClean="0"/>
              <a:pPr>
                <a:defRPr/>
              </a:pPr>
              <a:t>‹#›</a:t>
            </a:fld>
            <a:endParaRPr lang="en-US" dirty="0"/>
          </a:p>
        </p:txBody>
      </p:sp>
    </p:spTree>
    <p:extLst>
      <p:ext uri="{BB962C8B-B14F-4D97-AF65-F5344CB8AC3E}">
        <p14:creationId xmlns:p14="http://schemas.microsoft.com/office/powerpoint/2010/main" val="3175813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E305078-97AA-4C7F-B80C-1A49B7BA89E5}" type="datetimeFigureOut">
              <a:rPr lang="en-US" smtClean="0"/>
              <a:t>7/28/2026</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31F20A9B-4F26-4BCE-9435-CFC07C18C52C}" type="slidenum">
              <a:rPr lang="en-US" smtClean="0"/>
              <a:pPr>
                <a:defRPr/>
              </a:pPr>
              <a:t>‹#›</a:t>
            </a:fld>
            <a:endParaRPr lang="en-US" dirty="0"/>
          </a:p>
        </p:txBody>
      </p:sp>
    </p:spTree>
    <p:extLst>
      <p:ext uri="{BB962C8B-B14F-4D97-AF65-F5344CB8AC3E}">
        <p14:creationId xmlns:p14="http://schemas.microsoft.com/office/powerpoint/2010/main" val="1548197223"/>
      </p:ext>
    </p:extLst>
  </p:cSld>
  <p:clrMap bg1="lt1" tx1="dk1" bg2="lt2" tx2="dk2" accent1="accent1" accent2="accent2" accent3="accent3" accent4="accent4" accent5="accent5" accent6="accent6" hlink="hlink" folHlink="folHlink"/>
  <p:sldLayoutIdLst>
    <p:sldLayoutId id="2147484413" r:id="rId1"/>
    <p:sldLayoutId id="2147484414" r:id="rId2"/>
    <p:sldLayoutId id="2147484415" r:id="rId3"/>
    <p:sldLayoutId id="2147484416" r:id="rId4"/>
    <p:sldLayoutId id="2147484417" r:id="rId5"/>
    <p:sldLayoutId id="2147484418" r:id="rId6"/>
    <p:sldLayoutId id="2147484419" r:id="rId7"/>
    <p:sldLayoutId id="2147484420" r:id="rId8"/>
    <p:sldLayoutId id="2147484421" r:id="rId9"/>
    <p:sldLayoutId id="2147484422" r:id="rId10"/>
    <p:sldLayoutId id="2147484423" r:id="rId11"/>
    <p:sldLayoutId id="2147484424"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openxmlformats.org/officeDocument/2006/relationships/image" Target="../media/image17.emf"/><Relationship Id="rId5" Type="http://schemas.openxmlformats.org/officeDocument/2006/relationships/oleObject" Target="file:///\\CMHFS\K12$\SHARED\Forecasts\Galion\Galion.xlsx!Graphs!%5bGalion.xlsx%5dGraphs%20Chart%202" TargetMode="External"/><Relationship Id="rId4" Type="http://schemas.microsoft.com/office/2007/relationships/hdphoto" Target="../media/hdphoto3.wdp"/></Relationships>
</file>

<file path=ppt/slides/_rels/slide17.xml.rels><?xml version="1.0" encoding="UTF-8" standalone="yes"?>
<Relationships xmlns="http://schemas.openxmlformats.org/package/2006/relationships"><Relationship Id="rId3" Type="http://schemas.openxmlformats.org/officeDocument/2006/relationships/oleObject" Target="file:///\\CMHFS\K12$\SHARED\Forecasts\Galion\Galion.xlsx!Graphs!%5bGalion.xlsx%5dGraphs%20Chart%205" TargetMode="External"/><Relationship Id="rId2" Type="http://schemas.openxmlformats.org/officeDocument/2006/relationships/image" Target="../media/image18.png"/><Relationship Id="rId1" Type="http://schemas.openxmlformats.org/officeDocument/2006/relationships/slideLayout" Target="../slideLayouts/slideLayout12.xml"/><Relationship Id="rId4" Type="http://schemas.openxmlformats.org/officeDocument/2006/relationships/image" Target="../media/image19.emf"/></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12.xml"/><Relationship Id="rId5" Type="http://schemas.openxmlformats.org/officeDocument/2006/relationships/image" Target="../media/image20.emf"/><Relationship Id="rId4" Type="http://schemas.openxmlformats.org/officeDocument/2006/relationships/oleObject" Target="file:///\\CMHFS\K12$\SHARED\Forecasts\Galion\Galion.xlsx!Graphs!%5bGalion.xlsx%5dGraphs%20Chart%203"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12.xml"/><Relationship Id="rId5" Type="http://schemas.openxmlformats.org/officeDocument/2006/relationships/image" Target="../media/image21.emf"/><Relationship Id="rId4" Type="http://schemas.openxmlformats.org/officeDocument/2006/relationships/oleObject" Target="file:///\\CMHFS\K12$\SHARED\Forecasts\Galion\Galion.xlsx!Graphs!%5bGalion.xlsx%5dGraphs%20Chart%207" TargetMode="External"/></Relationships>
</file>

<file path=ppt/slides/_rels/slide21.xml.rels><?xml version="1.0" encoding="UTF-8" standalone="yes"?>
<Relationships xmlns="http://schemas.openxmlformats.org/package/2006/relationships"><Relationship Id="rId3" Type="http://schemas.openxmlformats.org/officeDocument/2006/relationships/oleObject" Target="file:///\\CMHFS\K12$\SHARED\Forecasts\Galion\Galion.xlsx!Graphs!%5bGalion.xlsx%5dGraphs%20Chart%209" TargetMode="External"/><Relationship Id="rId2" Type="http://schemas.openxmlformats.org/officeDocument/2006/relationships/image" Target="../media/image18.png"/><Relationship Id="rId1" Type="http://schemas.openxmlformats.org/officeDocument/2006/relationships/slideLayout" Target="../slideLayouts/slideLayout12.xml"/><Relationship Id="rId4" Type="http://schemas.openxmlformats.org/officeDocument/2006/relationships/image" Target="../media/image22.emf"/></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12.emf"/><Relationship Id="rId5" Type="http://schemas.openxmlformats.org/officeDocument/2006/relationships/oleObject" Target="file:///\\CMHFS\K12$\SHARED\Forecasts\Galion\Galion.xlsx!Graphs!%5bGalion.xlsx%5dGraphs%20Chart%20804" TargetMode="External"/><Relationship Id="rId4" Type="http://schemas.microsoft.com/office/2007/relationships/hdphoto" Target="../media/hdphoto2.wdp"/></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9" name="Rectangle 9">
            <a:extLst>
              <a:ext uri="{FF2B5EF4-FFF2-40B4-BE49-F238E27FC236}">
                <a16:creationId xmlns:a16="http://schemas.microsoft.com/office/drawing/2014/main" id="{0671A8AE-40A1-4631-A6B8-581AFF0654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6CC0FE"/>
              </a:solidFill>
              <a:effectLst/>
              <a:uLnTx/>
              <a:uFillTx/>
              <a:latin typeface="Calibri" panose="020F0502020204030204"/>
              <a:ea typeface="+mn-ea"/>
              <a:cs typeface="+mn-cs"/>
            </a:endParaRPr>
          </a:p>
        </p:txBody>
      </p:sp>
      <p:sp>
        <p:nvSpPr>
          <p:cNvPr id="50" name="Rectangle 11">
            <a:extLst>
              <a:ext uri="{FF2B5EF4-FFF2-40B4-BE49-F238E27FC236}">
                <a16:creationId xmlns:a16="http://schemas.microsoft.com/office/drawing/2014/main" id="{AB58EF07-17C2-48CF-ABB0-EEF1F17CB8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7004404" cy="6858000"/>
          </a:xfrm>
          <a:prstGeom prst="rect">
            <a:avLst/>
          </a:prstGeom>
          <a:gradFill>
            <a:gsLst>
              <a:gs pos="58000">
                <a:schemeClr val="tx1"/>
              </a:gs>
              <a:gs pos="33000">
                <a:schemeClr val="tx1">
                  <a:alpha val="64000"/>
                </a:schemeClr>
              </a:gs>
              <a:gs pos="0">
                <a:schemeClr val="tx1">
                  <a:alpha val="0"/>
                </a:schemeClr>
              </a:gs>
              <a:gs pos="100000">
                <a:schemeClr val="tx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6CC0FE"/>
              </a:solidFill>
              <a:effectLst/>
              <a:uLnTx/>
              <a:uFillTx/>
              <a:latin typeface="Calibri" panose="020F0502020204030204"/>
              <a:ea typeface="+mn-ea"/>
              <a:cs typeface="+mn-cs"/>
            </a:endParaRPr>
          </a:p>
        </p:txBody>
      </p:sp>
      <p:sp>
        <p:nvSpPr>
          <p:cNvPr id="2" name="Title 1"/>
          <p:cNvSpPr>
            <a:spLocks noGrp="1"/>
          </p:cNvSpPr>
          <p:nvPr>
            <p:ph type="title"/>
          </p:nvPr>
        </p:nvSpPr>
        <p:spPr>
          <a:xfrm>
            <a:off x="358485" y="1122362"/>
            <a:ext cx="3017520" cy="4135437"/>
          </a:xfrm>
        </p:spPr>
        <p:txBody>
          <a:bodyPr vert="horz" lIns="91440" tIns="45720" rIns="91440" bIns="45720" rtlCol="0" anchor="b">
            <a:noAutofit/>
          </a:bodyPr>
          <a:lstStyle/>
          <a:p>
            <a:r>
              <a:rPr lang="en-US" altLang="en-US" sz="2400" b="1" dirty="0">
                <a:solidFill>
                  <a:schemeClr val="bg1"/>
                </a:solidFill>
              </a:rPr>
              <a:t>General Fund </a:t>
            </a:r>
            <a:br>
              <a:rPr lang="en-US" altLang="en-US" sz="2400" b="1" dirty="0">
                <a:solidFill>
                  <a:schemeClr val="bg1"/>
                </a:solidFill>
              </a:rPr>
            </a:br>
            <a:r>
              <a:rPr lang="en-US" altLang="en-US" sz="2400" b="1" dirty="0">
                <a:solidFill>
                  <a:schemeClr val="bg1"/>
                </a:solidFill>
              </a:rPr>
              <a:t>Five Year Forecast </a:t>
            </a:r>
            <a:br>
              <a:rPr lang="en-US" altLang="en-US" sz="2400" b="1" dirty="0">
                <a:solidFill>
                  <a:schemeClr val="bg1"/>
                </a:solidFill>
              </a:rPr>
            </a:br>
            <a:r>
              <a:rPr lang="en-US" altLang="en-US" sz="2400" b="1" dirty="0">
                <a:solidFill>
                  <a:schemeClr val="bg1"/>
                </a:solidFill>
              </a:rPr>
              <a:t>July 1, 2026 Through June 30, 2031</a:t>
            </a:r>
            <a:br>
              <a:rPr lang="en-US" altLang="en-US" sz="2400" b="1" dirty="0">
                <a:solidFill>
                  <a:schemeClr val="bg1"/>
                </a:solidFill>
              </a:rPr>
            </a:br>
            <a:br>
              <a:rPr lang="en-US" altLang="en-US" sz="2400" dirty="0">
                <a:solidFill>
                  <a:schemeClr val="bg1"/>
                </a:solidFill>
              </a:rPr>
            </a:br>
            <a:r>
              <a:rPr lang="en-US" altLang="en-US" sz="2400" dirty="0">
                <a:solidFill>
                  <a:schemeClr val="bg1"/>
                </a:solidFill>
              </a:rPr>
              <a:t>August 11, 2026</a:t>
            </a:r>
            <a:br>
              <a:rPr lang="en-US" altLang="en-US" sz="2400" dirty="0">
                <a:solidFill>
                  <a:schemeClr val="bg1"/>
                </a:solidFill>
              </a:rPr>
            </a:br>
            <a:br>
              <a:rPr lang="en-US" altLang="en-US" sz="2400" dirty="0">
                <a:solidFill>
                  <a:schemeClr val="bg1"/>
                </a:solidFill>
              </a:rPr>
            </a:br>
            <a:r>
              <a:rPr lang="en-US" altLang="en-US" sz="2400" dirty="0">
                <a:solidFill>
                  <a:schemeClr val="bg1"/>
                </a:solidFill>
              </a:rPr>
              <a:t>Presented By: </a:t>
            </a:r>
            <a:br>
              <a:rPr lang="en-US" altLang="en-US" sz="2400" dirty="0">
                <a:solidFill>
                  <a:schemeClr val="bg1"/>
                </a:solidFill>
              </a:rPr>
            </a:br>
            <a:r>
              <a:rPr lang="en-US" altLang="en-US" sz="2400" dirty="0">
                <a:solidFill>
                  <a:schemeClr val="bg1"/>
                </a:solidFill>
              </a:rPr>
              <a:t>Shannon King, Treasurer</a:t>
            </a:r>
            <a:endParaRPr lang="en-US" sz="2400" dirty="0">
              <a:solidFill>
                <a:schemeClr val="bg1"/>
              </a:solidFill>
            </a:endParaRPr>
          </a:p>
        </p:txBody>
      </p:sp>
      <p:sp>
        <p:nvSpPr>
          <p:cNvPr id="51" name="Rectangle 13">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51653" y="434802"/>
            <a:ext cx="146304" cy="52806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2" name="Rectangle 15">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60771" y="4546920"/>
            <a:ext cx="2983230" cy="18288"/>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 name="Picture 1">
            <a:extLst>
              <a:ext uri="{FF2B5EF4-FFF2-40B4-BE49-F238E27FC236}">
                <a16:creationId xmlns:a16="http://schemas.microsoft.com/office/drawing/2014/main" id="{6A7CBFEB-CF11-5DD2-28B8-DF44053529FB}"/>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734487" y="1714720"/>
            <a:ext cx="4880251" cy="1936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7773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D45D722-8EC8-24B7-CBF4-D1BC1E7FA1EB}"/>
              </a:ext>
            </a:extLst>
          </p:cNvPr>
          <p:cNvPicPr>
            <a:picLocks noChangeAspect="1"/>
          </p:cNvPicPr>
          <p:nvPr/>
        </p:nvPicPr>
        <p:blipFill>
          <a:blip r:embed="rId3">
            <a:duotone>
              <a:prstClr val="black"/>
              <a:schemeClr val="tx2">
                <a:tint val="45000"/>
                <a:satMod val="400000"/>
              </a:schemeClr>
            </a:duotone>
          </a:blip>
          <a:stretch>
            <a:fillRect/>
          </a:stretch>
        </p:blipFill>
        <p:spPr>
          <a:xfrm>
            <a:off x="0" y="29309"/>
            <a:ext cx="9144000" cy="6857999"/>
          </a:xfrm>
          <a:prstGeom prst="rect">
            <a:avLst/>
          </a:prstGeom>
        </p:spPr>
      </p:pic>
      <p:sp>
        <p:nvSpPr>
          <p:cNvPr id="20482" name="Rectangle 2"/>
          <p:cNvSpPr>
            <a:spLocks noGrp="1" noChangeArrowheads="1"/>
          </p:cNvSpPr>
          <p:nvPr>
            <p:ph type="title"/>
          </p:nvPr>
        </p:nvSpPr>
        <p:spPr>
          <a:xfrm>
            <a:off x="152400" y="76200"/>
            <a:ext cx="8839200" cy="685800"/>
          </a:xfrm>
        </p:spPr>
        <p:txBody>
          <a:bodyPr>
            <a:normAutofit/>
          </a:bodyPr>
          <a:lstStyle/>
          <a:p>
            <a:pPr algn="ctr"/>
            <a:r>
              <a:rPr lang="en-US" altLang="en-US" sz="3600" b="1" dirty="0"/>
              <a:t>New Legislation Targets Property Taxation</a:t>
            </a:r>
          </a:p>
        </p:txBody>
      </p:sp>
      <p:sp>
        <p:nvSpPr>
          <p:cNvPr id="9" name="TextBox 8">
            <a:extLst>
              <a:ext uri="{FF2B5EF4-FFF2-40B4-BE49-F238E27FC236}">
                <a16:creationId xmlns:a16="http://schemas.microsoft.com/office/drawing/2014/main" id="{A452FC56-164F-4F5B-B9F3-E9B93E9A10A3}"/>
              </a:ext>
            </a:extLst>
          </p:cNvPr>
          <p:cNvSpPr txBox="1"/>
          <p:nvPr/>
        </p:nvSpPr>
        <p:spPr>
          <a:xfrm>
            <a:off x="216877" y="855785"/>
            <a:ext cx="8686800" cy="1000274"/>
          </a:xfrm>
          <a:prstGeom prst="rect">
            <a:avLst/>
          </a:prstGeom>
          <a:noFill/>
        </p:spPr>
        <p:txBody>
          <a:bodyPr wrap="square">
            <a:spAutoFit/>
          </a:bodyPr>
          <a:lstStyle/>
          <a:p>
            <a:pPr marL="342900" indent="-342900" eaLnBrk="1" hangingPunct="1">
              <a:lnSpc>
                <a:spcPct val="90000"/>
              </a:lnSpc>
              <a:spcBef>
                <a:spcPts val="600"/>
              </a:spcBef>
              <a:buFont typeface="Arial" panose="020B0604020202020204" pitchFamily="34" charset="0"/>
              <a:buChar char="•"/>
              <a:defRPr/>
            </a:pPr>
            <a:r>
              <a:rPr lang="en-US" sz="2000" dirty="0"/>
              <a:t>Governor signed into law four (4) pieces of legislation December 19, 2025, and took affect March 19, 2026.</a:t>
            </a:r>
          </a:p>
          <a:p>
            <a:pPr marL="800100" lvl="1" indent="-342900">
              <a:lnSpc>
                <a:spcPct val="90000"/>
              </a:lnSpc>
              <a:spcBef>
                <a:spcPts val="600"/>
              </a:spcBef>
              <a:buFont typeface="Arial" panose="020B0604020202020204" pitchFamily="34" charset="0"/>
              <a:buChar char="•"/>
              <a:defRPr/>
            </a:pPr>
            <a:r>
              <a:rPr lang="en-US" sz="2000" dirty="0"/>
              <a:t>HB129 / HB186 / HB309 /HB335</a:t>
            </a:r>
          </a:p>
        </p:txBody>
      </p:sp>
      <p:pic>
        <p:nvPicPr>
          <p:cNvPr id="3" name="Picture 2">
            <a:extLst>
              <a:ext uri="{FF2B5EF4-FFF2-40B4-BE49-F238E27FC236}">
                <a16:creationId xmlns:a16="http://schemas.microsoft.com/office/drawing/2014/main" id="{B3AABCC0-F52B-5139-BDF2-E05BAD18A105}"/>
              </a:ext>
            </a:extLst>
          </p:cNvPr>
          <p:cNvPicPr>
            <a:picLocks noChangeAspect="1"/>
          </p:cNvPicPr>
          <p:nvPr/>
        </p:nvPicPr>
        <p:blipFill>
          <a:blip r:embed="rId4"/>
          <a:stretch>
            <a:fillRect/>
          </a:stretch>
        </p:blipFill>
        <p:spPr>
          <a:xfrm>
            <a:off x="1219200" y="2045348"/>
            <a:ext cx="7162800" cy="4380451"/>
          </a:xfrm>
          <a:prstGeom prst="rect">
            <a:avLst/>
          </a:prstGeom>
        </p:spPr>
      </p:pic>
    </p:spTree>
    <p:extLst>
      <p:ext uri="{BB962C8B-B14F-4D97-AF65-F5344CB8AC3E}">
        <p14:creationId xmlns:p14="http://schemas.microsoft.com/office/powerpoint/2010/main" val="35300880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D45D722-8EC8-24B7-CBF4-D1BC1E7FA1EB}"/>
              </a:ext>
            </a:extLst>
          </p:cNvPr>
          <p:cNvPicPr>
            <a:picLocks noChangeAspect="1"/>
          </p:cNvPicPr>
          <p:nvPr/>
        </p:nvPicPr>
        <p:blipFill>
          <a:blip r:embed="rId3">
            <a:duotone>
              <a:prstClr val="black"/>
              <a:schemeClr val="tx2">
                <a:tint val="45000"/>
                <a:satMod val="400000"/>
              </a:schemeClr>
            </a:duotone>
          </a:blip>
          <a:stretch>
            <a:fillRect/>
          </a:stretch>
        </p:blipFill>
        <p:spPr>
          <a:xfrm>
            <a:off x="0" y="29309"/>
            <a:ext cx="9144000" cy="6857999"/>
          </a:xfrm>
          <a:prstGeom prst="rect">
            <a:avLst/>
          </a:prstGeom>
        </p:spPr>
      </p:pic>
      <p:sp>
        <p:nvSpPr>
          <p:cNvPr id="20482" name="Rectangle 2"/>
          <p:cNvSpPr>
            <a:spLocks noGrp="1" noChangeArrowheads="1"/>
          </p:cNvSpPr>
          <p:nvPr>
            <p:ph type="title"/>
          </p:nvPr>
        </p:nvSpPr>
        <p:spPr>
          <a:xfrm>
            <a:off x="152400" y="76200"/>
            <a:ext cx="8839200" cy="685800"/>
          </a:xfrm>
        </p:spPr>
        <p:txBody>
          <a:bodyPr>
            <a:normAutofit/>
          </a:bodyPr>
          <a:lstStyle/>
          <a:p>
            <a:pPr algn="ctr"/>
            <a:r>
              <a:rPr lang="en-US" altLang="en-US" sz="3600" b="1" dirty="0"/>
              <a:t>New Legislation Targets Property Taxation</a:t>
            </a:r>
          </a:p>
        </p:txBody>
      </p:sp>
      <p:sp>
        <p:nvSpPr>
          <p:cNvPr id="9" name="TextBox 8">
            <a:extLst>
              <a:ext uri="{FF2B5EF4-FFF2-40B4-BE49-F238E27FC236}">
                <a16:creationId xmlns:a16="http://schemas.microsoft.com/office/drawing/2014/main" id="{A452FC56-164F-4F5B-B9F3-E9B93E9A10A3}"/>
              </a:ext>
            </a:extLst>
          </p:cNvPr>
          <p:cNvSpPr txBox="1"/>
          <p:nvPr/>
        </p:nvSpPr>
        <p:spPr>
          <a:xfrm>
            <a:off x="216877" y="855785"/>
            <a:ext cx="8686800" cy="3570208"/>
          </a:xfrm>
          <a:prstGeom prst="rect">
            <a:avLst/>
          </a:prstGeom>
          <a:noFill/>
        </p:spPr>
        <p:txBody>
          <a:bodyPr wrap="square">
            <a:spAutoFit/>
          </a:bodyPr>
          <a:lstStyle/>
          <a:p>
            <a:pPr marL="342900" indent="-342900" eaLnBrk="1" hangingPunct="1">
              <a:lnSpc>
                <a:spcPct val="90000"/>
              </a:lnSpc>
              <a:spcBef>
                <a:spcPts val="600"/>
              </a:spcBef>
              <a:buFont typeface="Arial" panose="020B0604020202020204" pitchFamily="34" charset="0"/>
              <a:buChar char="•"/>
              <a:defRPr/>
            </a:pPr>
            <a:r>
              <a:rPr lang="en-US" sz="2400" dirty="0"/>
              <a:t>HB186 will cap our local property tax growth and claw back $706,723 due to inflationary cap credits.</a:t>
            </a:r>
          </a:p>
          <a:p>
            <a:pPr marL="342900" indent="-342900" eaLnBrk="1" hangingPunct="1">
              <a:lnSpc>
                <a:spcPct val="90000"/>
              </a:lnSpc>
              <a:spcBef>
                <a:spcPts val="600"/>
              </a:spcBef>
              <a:buFont typeface="Arial" panose="020B0604020202020204" pitchFamily="34" charset="0"/>
              <a:buChar char="•"/>
              <a:defRPr/>
            </a:pPr>
            <a:r>
              <a:rPr lang="en-US" sz="2400" dirty="0"/>
              <a:t>HB335 limits inside millage growth on reappraisal/update years.  We don’t expect an impact due to projecting GDP deflation level growth.</a:t>
            </a:r>
          </a:p>
          <a:p>
            <a:pPr marL="342900" indent="-342900" eaLnBrk="1" hangingPunct="1">
              <a:lnSpc>
                <a:spcPct val="90000"/>
              </a:lnSpc>
              <a:spcBef>
                <a:spcPts val="600"/>
              </a:spcBef>
              <a:buFont typeface="Arial" panose="020B0604020202020204" pitchFamily="34" charset="0"/>
              <a:buChar char="•"/>
              <a:defRPr/>
            </a:pPr>
            <a:r>
              <a:rPr lang="en-US" sz="2400" dirty="0"/>
              <a:t>Also, HB96 included a Piggyback Tax Exemptions law that allows County Commissioners to give a 2nd tax credit for Homestead and Homeowners 2.5% credit without reimbursement. This could cost our district $252,000 if approved by all three (3) county commissioners.</a:t>
            </a:r>
          </a:p>
        </p:txBody>
      </p:sp>
    </p:spTree>
    <p:extLst>
      <p:ext uri="{BB962C8B-B14F-4D97-AF65-F5344CB8AC3E}">
        <p14:creationId xmlns:p14="http://schemas.microsoft.com/office/powerpoint/2010/main" val="25492382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D45D722-8EC8-24B7-CBF4-D1BC1E7FA1EB}"/>
              </a:ext>
            </a:extLst>
          </p:cNvPr>
          <p:cNvPicPr>
            <a:picLocks noChangeAspect="1"/>
          </p:cNvPicPr>
          <p:nvPr/>
        </p:nvPicPr>
        <p:blipFill>
          <a:blip r:embed="rId3">
            <a:duotone>
              <a:prstClr val="black"/>
              <a:schemeClr val="tx2">
                <a:tint val="45000"/>
                <a:satMod val="400000"/>
              </a:schemeClr>
            </a:duotone>
          </a:blip>
          <a:stretch>
            <a:fillRect/>
          </a:stretch>
        </p:blipFill>
        <p:spPr>
          <a:xfrm>
            <a:off x="0" y="29309"/>
            <a:ext cx="9144000" cy="6857999"/>
          </a:xfrm>
          <a:prstGeom prst="rect">
            <a:avLst/>
          </a:prstGeom>
        </p:spPr>
      </p:pic>
      <p:sp>
        <p:nvSpPr>
          <p:cNvPr id="20482" name="Rectangle 2"/>
          <p:cNvSpPr>
            <a:spLocks noGrp="1" noChangeArrowheads="1"/>
          </p:cNvSpPr>
          <p:nvPr>
            <p:ph type="title"/>
          </p:nvPr>
        </p:nvSpPr>
        <p:spPr>
          <a:xfrm>
            <a:off x="152400" y="76200"/>
            <a:ext cx="8839200" cy="685800"/>
          </a:xfrm>
        </p:spPr>
        <p:txBody>
          <a:bodyPr>
            <a:normAutofit/>
          </a:bodyPr>
          <a:lstStyle/>
          <a:p>
            <a:pPr algn="ctr"/>
            <a:r>
              <a:rPr lang="en-US" sz="3600" b="1" dirty="0"/>
              <a:t>HB186 Changes to Rollback &amp; OOC Structure</a:t>
            </a:r>
            <a:endParaRPr lang="en-US" altLang="en-US" sz="3600" b="1" dirty="0"/>
          </a:p>
        </p:txBody>
      </p:sp>
      <p:sp>
        <p:nvSpPr>
          <p:cNvPr id="9" name="TextBox 8">
            <a:extLst>
              <a:ext uri="{FF2B5EF4-FFF2-40B4-BE49-F238E27FC236}">
                <a16:creationId xmlns:a16="http://schemas.microsoft.com/office/drawing/2014/main" id="{A452FC56-164F-4F5B-B9F3-E9B93E9A10A3}"/>
              </a:ext>
            </a:extLst>
          </p:cNvPr>
          <p:cNvSpPr txBox="1"/>
          <p:nvPr/>
        </p:nvSpPr>
        <p:spPr>
          <a:xfrm>
            <a:off x="216877" y="855785"/>
            <a:ext cx="8686800" cy="3065455"/>
          </a:xfrm>
          <a:prstGeom prst="rect">
            <a:avLst/>
          </a:prstGeom>
          <a:noFill/>
        </p:spPr>
        <p:txBody>
          <a:bodyPr wrap="square">
            <a:spAutoFit/>
          </a:bodyPr>
          <a:lstStyle/>
          <a:p>
            <a:pPr marL="342900" marR="0" lvl="0" indent="-342900" algn="l" defTabSz="457200" rtl="0" eaLnBrk="1" fontAlgn="auto" latinLnBrk="0" hangingPunct="1">
              <a:lnSpc>
                <a:spcPct val="90000"/>
              </a:lnSpc>
              <a:spcBef>
                <a:spcPts val="600"/>
              </a:spcBef>
              <a:spcAft>
                <a:spcPts val="0"/>
              </a:spcAft>
              <a:buClrTx/>
              <a:buSzTx/>
              <a:buFont typeface="Wingdings" panose="05000000000000000000" pitchFamily="2" charset="2"/>
              <a:buChar char="Ø"/>
              <a:tabLst/>
              <a:defRPr/>
            </a:pPr>
            <a:r>
              <a:rPr lang="en-US" sz="2200" dirty="0">
                <a:latin typeface="Calibri" panose="020F0502020204030204"/>
              </a:rPr>
              <a:t>10% Rollback and 2.5% Owner occupied tax credit structure.</a:t>
            </a:r>
          </a:p>
          <a:p>
            <a:pPr marL="342900" marR="0" lvl="0" indent="-342900" algn="l" defTabSz="457200" rtl="0" eaLnBrk="1" fontAlgn="auto" latinLnBrk="0" hangingPunct="1">
              <a:lnSpc>
                <a:spcPct val="90000"/>
              </a:lnSpc>
              <a:spcBef>
                <a:spcPts val="600"/>
              </a:spcBef>
              <a:spcAft>
                <a:spcPts val="0"/>
              </a:spcAft>
              <a:buClrTx/>
              <a:buSzTx/>
              <a:buFont typeface="Wingdings" panose="05000000000000000000" pitchFamily="2" charset="2"/>
              <a:buChar char="Ø"/>
              <a:tabLst/>
              <a:defRPr/>
            </a:pPr>
            <a:r>
              <a:rPr lang="en-US" sz="2200" dirty="0">
                <a:latin typeface="Calibri" panose="020F0502020204030204"/>
              </a:rPr>
              <a:t>L</a:t>
            </a:r>
            <a:r>
              <a:rPr kumimoji="0" lang="en-US" sz="2200" b="0" i="0" u="none" strike="noStrike" kern="1200" cap="none" spc="0" normalizeH="0" baseline="0" noProof="0" dirty="0" err="1">
                <a:ln>
                  <a:noFill/>
                </a:ln>
                <a:solidFill>
                  <a:schemeClr val="tx1"/>
                </a:solidFill>
                <a:effectLst/>
                <a:uLnTx/>
                <a:uFillTx/>
                <a:latin typeface="Calibri" panose="020F0502020204030204"/>
                <a:ea typeface="+mn-ea"/>
                <a:cs typeface="+mn-cs"/>
              </a:rPr>
              <a:t>argely</a:t>
            </a:r>
            <a:r>
              <a:rPr kumimoji="0" lang="en-US" sz="2200" b="0" i="0" u="none" strike="noStrike" kern="1200" cap="none" spc="0" normalizeH="0" baseline="0" noProof="0" dirty="0">
                <a:ln>
                  <a:noFill/>
                </a:ln>
                <a:solidFill>
                  <a:schemeClr val="tx1"/>
                </a:solidFill>
                <a:effectLst/>
                <a:uLnTx/>
                <a:uFillTx/>
                <a:latin typeface="Calibri" panose="020F0502020204030204"/>
                <a:ea typeface="+mn-ea"/>
                <a:cs typeface="+mn-cs"/>
              </a:rPr>
              <a:t> </a:t>
            </a:r>
            <a:r>
              <a:rPr kumimoji="0" lang="en-US" sz="2200" b="0" i="0" u="sng" strike="noStrike" kern="1200" cap="none" spc="0" normalizeH="0" baseline="0" noProof="0" dirty="0">
                <a:ln>
                  <a:noFill/>
                </a:ln>
                <a:solidFill>
                  <a:schemeClr val="tx1"/>
                </a:solidFill>
                <a:effectLst/>
                <a:uLnTx/>
                <a:uFillTx/>
                <a:latin typeface="Calibri" panose="020F0502020204030204"/>
                <a:ea typeface="+mn-ea"/>
                <a:cs typeface="+mn-cs"/>
              </a:rPr>
              <a:t>revenue neutral </a:t>
            </a:r>
            <a:r>
              <a:rPr kumimoji="0" lang="en-US" sz="2200" b="0" i="0" u="none" strike="noStrike" kern="1200" cap="none" spc="0" normalizeH="0" baseline="0" noProof="0" dirty="0">
                <a:ln>
                  <a:noFill/>
                </a:ln>
                <a:solidFill>
                  <a:schemeClr val="tx1"/>
                </a:solidFill>
                <a:effectLst/>
                <a:uLnTx/>
                <a:uFillTx/>
                <a:latin typeface="Calibri" panose="020F0502020204030204"/>
                <a:ea typeface="+mn-ea"/>
                <a:cs typeface="+mn-cs"/>
              </a:rPr>
              <a:t>to the district until tax year 2029 payable in 2030 when owner occupied credit will be net  2.88% higher than todays combined 12.5% Rollback credit.</a:t>
            </a:r>
          </a:p>
          <a:p>
            <a:pPr marL="342900" marR="0" lvl="0" indent="-342900" algn="l" defTabSz="457200" rtl="0" eaLnBrk="1" fontAlgn="auto" latinLnBrk="0" hangingPunct="1">
              <a:lnSpc>
                <a:spcPct val="90000"/>
              </a:lnSpc>
              <a:spcBef>
                <a:spcPts val="600"/>
              </a:spcBef>
              <a:spcAft>
                <a:spcPts val="0"/>
              </a:spcAft>
              <a:buClrTx/>
              <a:buSzTx/>
              <a:buFont typeface="Wingdings" panose="05000000000000000000" pitchFamily="2" charset="2"/>
              <a:buChar char="Ø"/>
              <a:tabLst/>
              <a:defRPr/>
            </a:pPr>
            <a:r>
              <a:rPr lang="en-US" sz="2200" dirty="0">
                <a:latin typeface="Calibri" panose="020F0502020204030204"/>
              </a:rPr>
              <a:t>By 2030 local taxes for Class I will fall 2.88% and state reimbursements increase by the 2.88%....should be revenue neutral for our district and give a small decrease in taxes to home owners paid for by the state.</a:t>
            </a:r>
          </a:p>
          <a:p>
            <a:pPr marL="342900" marR="0" lvl="0" indent="-342900" algn="l" defTabSz="457200" rtl="0" eaLnBrk="1" fontAlgn="auto" latinLnBrk="0" hangingPunct="1">
              <a:lnSpc>
                <a:spcPct val="90000"/>
              </a:lnSpc>
              <a:spcBef>
                <a:spcPts val="600"/>
              </a:spcBef>
              <a:spcAft>
                <a:spcPts val="0"/>
              </a:spcAft>
              <a:buClrTx/>
              <a:buSzTx/>
              <a:buFont typeface="Wingdings" panose="05000000000000000000" pitchFamily="2" charset="2"/>
              <a:buChar char="Ø"/>
              <a:tabLst/>
              <a:defRPr/>
            </a:pPr>
            <a:r>
              <a:rPr lang="en-US" sz="2200" dirty="0">
                <a:latin typeface="Calibri" panose="020F0502020204030204"/>
              </a:rPr>
              <a:t>HB479 (eff. 9/30/26) Doubles Homestead for 1 year with reimbursement</a:t>
            </a:r>
          </a:p>
        </p:txBody>
      </p:sp>
      <p:pic>
        <p:nvPicPr>
          <p:cNvPr id="3" name="Picture 2">
            <a:extLst>
              <a:ext uri="{FF2B5EF4-FFF2-40B4-BE49-F238E27FC236}">
                <a16:creationId xmlns:a16="http://schemas.microsoft.com/office/drawing/2014/main" id="{55A1F849-17EA-AA53-19F4-F57A9BC1563D}"/>
              </a:ext>
            </a:extLst>
          </p:cNvPr>
          <p:cNvPicPr>
            <a:picLocks noChangeAspect="1"/>
          </p:cNvPicPr>
          <p:nvPr/>
        </p:nvPicPr>
        <p:blipFill>
          <a:blip r:embed="rId4"/>
          <a:stretch>
            <a:fillRect/>
          </a:stretch>
        </p:blipFill>
        <p:spPr>
          <a:xfrm>
            <a:off x="1066800" y="4015025"/>
            <a:ext cx="6733692" cy="2395909"/>
          </a:xfrm>
          <a:prstGeom prst="rect">
            <a:avLst/>
          </a:prstGeom>
          <a:solidFill>
            <a:schemeClr val="bg2">
              <a:lumMod val="20000"/>
              <a:lumOff val="80000"/>
            </a:schemeClr>
          </a:solidFill>
        </p:spPr>
      </p:pic>
    </p:spTree>
    <p:extLst>
      <p:ext uri="{BB962C8B-B14F-4D97-AF65-F5344CB8AC3E}">
        <p14:creationId xmlns:p14="http://schemas.microsoft.com/office/powerpoint/2010/main" val="37161638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D45D722-8EC8-24B7-CBF4-D1BC1E7FA1EB}"/>
              </a:ext>
            </a:extLst>
          </p:cNvPr>
          <p:cNvPicPr>
            <a:picLocks noChangeAspect="1"/>
          </p:cNvPicPr>
          <p:nvPr/>
        </p:nvPicPr>
        <p:blipFill>
          <a:blip r:embed="rId3">
            <a:duotone>
              <a:prstClr val="black"/>
              <a:schemeClr val="tx2">
                <a:tint val="45000"/>
                <a:satMod val="400000"/>
              </a:schemeClr>
            </a:duotone>
          </a:blip>
          <a:stretch>
            <a:fillRect/>
          </a:stretch>
        </p:blipFill>
        <p:spPr>
          <a:xfrm>
            <a:off x="0" y="29309"/>
            <a:ext cx="9144000" cy="6857999"/>
          </a:xfrm>
          <a:prstGeom prst="rect">
            <a:avLst/>
          </a:prstGeom>
        </p:spPr>
      </p:pic>
      <p:sp>
        <p:nvSpPr>
          <p:cNvPr id="20482" name="Rectangle 2"/>
          <p:cNvSpPr>
            <a:spLocks noGrp="1" noChangeArrowheads="1"/>
          </p:cNvSpPr>
          <p:nvPr>
            <p:ph type="title"/>
          </p:nvPr>
        </p:nvSpPr>
        <p:spPr>
          <a:xfrm>
            <a:off x="152400" y="76200"/>
            <a:ext cx="8839200" cy="685800"/>
          </a:xfrm>
        </p:spPr>
        <p:txBody>
          <a:bodyPr>
            <a:normAutofit fontScale="90000"/>
          </a:bodyPr>
          <a:lstStyle/>
          <a:p>
            <a:pPr algn="ctr"/>
            <a:r>
              <a:rPr lang="en-US" altLang="en-US" sz="3600" b="1" dirty="0"/>
              <a:t>HB309 Expanded County Budget Commission Power</a:t>
            </a:r>
          </a:p>
        </p:txBody>
      </p:sp>
      <p:sp>
        <p:nvSpPr>
          <p:cNvPr id="9" name="TextBox 8">
            <a:extLst>
              <a:ext uri="{FF2B5EF4-FFF2-40B4-BE49-F238E27FC236}">
                <a16:creationId xmlns:a16="http://schemas.microsoft.com/office/drawing/2014/main" id="{A452FC56-164F-4F5B-B9F3-E9B93E9A10A3}"/>
              </a:ext>
            </a:extLst>
          </p:cNvPr>
          <p:cNvSpPr txBox="1"/>
          <p:nvPr/>
        </p:nvSpPr>
        <p:spPr>
          <a:xfrm>
            <a:off x="216877" y="855785"/>
            <a:ext cx="8686800" cy="5656933"/>
          </a:xfrm>
          <a:prstGeom prst="rect">
            <a:avLst/>
          </a:prstGeom>
          <a:noFill/>
        </p:spPr>
        <p:txBody>
          <a:bodyPr wrap="square">
            <a:spAutoFit/>
          </a:bodyPr>
          <a:lstStyle/>
          <a:p>
            <a:pPr marL="342900" marR="0" lvl="0" indent="-342900" algn="l" defTabSz="457200" rtl="0" eaLnBrk="1" fontAlgn="auto" latinLnBrk="0" hangingPunct="1">
              <a:lnSpc>
                <a:spcPct val="90000"/>
              </a:lnSpc>
              <a:spcBef>
                <a:spcPts val="600"/>
              </a:spcBef>
              <a:spcAft>
                <a:spcPts val="0"/>
              </a:spcAft>
              <a:buClrTx/>
              <a:buSzTx/>
              <a:buFont typeface="Wingdings" panose="05000000000000000000" pitchFamily="2" charset="2"/>
              <a:buChar char="Ø"/>
              <a:tabLst/>
              <a:defRPr/>
            </a:pPr>
            <a:r>
              <a:rPr lang="en-US" sz="2200" dirty="0">
                <a:latin typeface="Calibri" panose="020F0502020204030204"/>
              </a:rPr>
              <a:t>Allows CBCs to reduce and override any voter-approved levy (except debt) to bring the taxes levied within levels the CBC finds reasonable and prudent to avoid </a:t>
            </a:r>
            <a:r>
              <a:rPr lang="en-US" sz="2200" u="sng" dirty="0">
                <a:latin typeface="Calibri" panose="020F0502020204030204"/>
              </a:rPr>
              <a:t>unnecessary or excessive </a:t>
            </a:r>
            <a:r>
              <a:rPr lang="en-US" sz="2200" dirty="0">
                <a:latin typeface="Calibri" panose="020F0502020204030204"/>
              </a:rPr>
              <a:t>collections.</a:t>
            </a:r>
          </a:p>
          <a:p>
            <a:pPr marL="342900" marR="0" lvl="0" indent="-342900" algn="l" defTabSz="457200" rtl="0" eaLnBrk="1" fontAlgn="auto" latinLnBrk="0" hangingPunct="1">
              <a:lnSpc>
                <a:spcPct val="90000"/>
              </a:lnSpc>
              <a:spcBef>
                <a:spcPts val="600"/>
              </a:spcBef>
              <a:spcAft>
                <a:spcPts val="0"/>
              </a:spcAft>
              <a:buClrTx/>
              <a:buSzTx/>
              <a:buFont typeface="Wingdings" panose="05000000000000000000" pitchFamily="2" charset="2"/>
              <a:buChar char="Ø"/>
              <a:tabLst/>
              <a:defRPr/>
            </a:pPr>
            <a:r>
              <a:rPr lang="en-US" sz="2200" u="sng" dirty="0">
                <a:latin typeface="Calibri" panose="020F0502020204030204"/>
              </a:rPr>
              <a:t>Unnecessary collections</a:t>
            </a:r>
            <a:r>
              <a:rPr lang="en-US" sz="2200" dirty="0">
                <a:latin typeface="Calibri" panose="020F0502020204030204"/>
              </a:rPr>
              <a:t>: collections beyond the reasonably anticipated financial needs of the taxing authority, after considering fund balances, projected expenditures, and other available resources.</a:t>
            </a:r>
          </a:p>
          <a:p>
            <a:pPr marL="342900" marR="0" lvl="0" indent="-342900" algn="l" defTabSz="457200" rtl="0" eaLnBrk="1" fontAlgn="auto" latinLnBrk="0" hangingPunct="1">
              <a:lnSpc>
                <a:spcPct val="90000"/>
              </a:lnSpc>
              <a:spcBef>
                <a:spcPts val="600"/>
              </a:spcBef>
              <a:spcAft>
                <a:spcPts val="0"/>
              </a:spcAft>
              <a:buClrTx/>
              <a:buSzTx/>
              <a:buFont typeface="Wingdings" panose="05000000000000000000" pitchFamily="2" charset="2"/>
              <a:buChar char="Ø"/>
              <a:tabLst/>
              <a:defRPr/>
            </a:pPr>
            <a:r>
              <a:rPr lang="en-US" sz="2200" u="sng" dirty="0">
                <a:latin typeface="Calibri" panose="020F0502020204030204"/>
              </a:rPr>
              <a:t>Excessive collections</a:t>
            </a:r>
            <a:r>
              <a:rPr lang="en-US" sz="2200" dirty="0">
                <a:latin typeface="Calibri" panose="020F0502020204030204"/>
              </a:rPr>
              <a:t>: collections at a rate that exceeds what is required to provide services consistent with statutory obligations.</a:t>
            </a:r>
          </a:p>
          <a:p>
            <a:pPr marL="342900" marR="0" lvl="0" indent="-342900" algn="l" defTabSz="457200" rtl="0" eaLnBrk="1" fontAlgn="auto" latinLnBrk="0" hangingPunct="1">
              <a:lnSpc>
                <a:spcPct val="90000"/>
              </a:lnSpc>
              <a:spcBef>
                <a:spcPts val="600"/>
              </a:spcBef>
              <a:spcAft>
                <a:spcPts val="0"/>
              </a:spcAft>
              <a:buClrTx/>
              <a:buSzTx/>
              <a:buFont typeface="Wingdings" panose="05000000000000000000" pitchFamily="2" charset="2"/>
              <a:buChar char="Ø"/>
              <a:tabLst/>
              <a:defRPr/>
            </a:pPr>
            <a:r>
              <a:rPr lang="en-US" sz="2200" dirty="0">
                <a:latin typeface="Calibri" panose="020F0502020204030204"/>
              </a:rPr>
              <a:t>Public Hearing Requirement: The CBC must give the taxing authority an opportunity to present information at a public hearing before any reduction.</a:t>
            </a:r>
          </a:p>
          <a:p>
            <a:pPr marL="342900" marR="0" lvl="0" indent="-342900" algn="l" defTabSz="457200" rtl="0" eaLnBrk="1" fontAlgn="auto" latinLnBrk="0" hangingPunct="1">
              <a:lnSpc>
                <a:spcPct val="90000"/>
              </a:lnSpc>
              <a:spcBef>
                <a:spcPts val="600"/>
              </a:spcBef>
              <a:spcAft>
                <a:spcPts val="0"/>
              </a:spcAft>
              <a:buClrTx/>
              <a:buSzTx/>
              <a:buFont typeface="Wingdings" panose="05000000000000000000" pitchFamily="2" charset="2"/>
              <a:buChar char="Ø"/>
              <a:tabLst/>
              <a:defRPr/>
            </a:pPr>
            <a:r>
              <a:rPr lang="en-US" sz="2200" dirty="0">
                <a:latin typeface="Calibri" panose="020F0502020204030204"/>
              </a:rPr>
              <a:t>Preceding Year Collection Floor: A levy may not be reduced below the amount it collected in the preceding year unless the district has funds available from reserve balance accounts, nonexpendable trust funds, or carryover balances to offset a reduction.</a:t>
            </a:r>
          </a:p>
          <a:p>
            <a:pPr marL="342900" marR="0" lvl="0" indent="-342900" algn="l" defTabSz="457200" rtl="0" eaLnBrk="1" fontAlgn="auto" latinLnBrk="0" hangingPunct="1">
              <a:lnSpc>
                <a:spcPct val="90000"/>
              </a:lnSpc>
              <a:spcBef>
                <a:spcPts val="600"/>
              </a:spcBef>
              <a:spcAft>
                <a:spcPts val="0"/>
              </a:spcAft>
              <a:buClrTx/>
              <a:buSzTx/>
              <a:buFont typeface="Wingdings" panose="05000000000000000000" pitchFamily="2" charset="2"/>
              <a:buChar char="Ø"/>
              <a:tabLst/>
              <a:defRPr/>
            </a:pPr>
            <a:r>
              <a:rPr lang="en-US" sz="2200" dirty="0">
                <a:latin typeface="Calibri" panose="020F0502020204030204"/>
              </a:rPr>
              <a:t>Exclusion of Debt Levies: The CBC is prohibited from modifying all levies for unsatisfied debt charges under this authority.</a:t>
            </a:r>
          </a:p>
        </p:txBody>
      </p:sp>
    </p:spTree>
    <p:extLst>
      <p:ext uri="{BB962C8B-B14F-4D97-AF65-F5344CB8AC3E}">
        <p14:creationId xmlns:p14="http://schemas.microsoft.com/office/powerpoint/2010/main" val="35417505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D45D722-8EC8-24B7-CBF4-D1BC1E7FA1EB}"/>
              </a:ext>
            </a:extLst>
          </p:cNvPr>
          <p:cNvPicPr>
            <a:picLocks noChangeAspect="1"/>
          </p:cNvPicPr>
          <p:nvPr/>
        </p:nvPicPr>
        <p:blipFill>
          <a:blip r:embed="rId3">
            <a:duotone>
              <a:prstClr val="black"/>
              <a:schemeClr val="tx2">
                <a:tint val="45000"/>
                <a:satMod val="400000"/>
              </a:schemeClr>
            </a:duotone>
          </a:blip>
          <a:stretch>
            <a:fillRect/>
          </a:stretch>
        </p:blipFill>
        <p:spPr>
          <a:xfrm>
            <a:off x="0" y="29309"/>
            <a:ext cx="9144000" cy="6857999"/>
          </a:xfrm>
          <a:prstGeom prst="rect">
            <a:avLst/>
          </a:prstGeom>
        </p:spPr>
      </p:pic>
      <p:sp>
        <p:nvSpPr>
          <p:cNvPr id="20482" name="Rectangle 2"/>
          <p:cNvSpPr>
            <a:spLocks noGrp="1" noChangeArrowheads="1"/>
          </p:cNvSpPr>
          <p:nvPr>
            <p:ph type="title"/>
          </p:nvPr>
        </p:nvSpPr>
        <p:spPr>
          <a:xfrm>
            <a:off x="152400" y="76200"/>
            <a:ext cx="8839200" cy="685800"/>
          </a:xfrm>
        </p:spPr>
        <p:txBody>
          <a:bodyPr>
            <a:normAutofit/>
          </a:bodyPr>
          <a:lstStyle/>
          <a:p>
            <a:pPr algn="ctr"/>
            <a:r>
              <a:rPr lang="en-US" altLang="en-US" sz="3600" b="1" dirty="0"/>
              <a:t>HB335 Capping Inside Millage Growth</a:t>
            </a:r>
          </a:p>
        </p:txBody>
      </p:sp>
      <p:sp>
        <p:nvSpPr>
          <p:cNvPr id="9" name="TextBox 8">
            <a:extLst>
              <a:ext uri="{FF2B5EF4-FFF2-40B4-BE49-F238E27FC236}">
                <a16:creationId xmlns:a16="http://schemas.microsoft.com/office/drawing/2014/main" id="{A452FC56-164F-4F5B-B9F3-E9B93E9A10A3}"/>
              </a:ext>
            </a:extLst>
          </p:cNvPr>
          <p:cNvSpPr txBox="1"/>
          <p:nvPr/>
        </p:nvSpPr>
        <p:spPr>
          <a:xfrm>
            <a:off x="216877" y="855785"/>
            <a:ext cx="8686800" cy="4056495"/>
          </a:xfrm>
          <a:prstGeom prst="rect">
            <a:avLst/>
          </a:prstGeom>
          <a:noFill/>
        </p:spPr>
        <p:txBody>
          <a:bodyPr wrap="square">
            <a:spAutoFit/>
          </a:bodyPr>
          <a:lstStyle/>
          <a:p>
            <a:pPr marL="342900" marR="0" lvl="0" indent="-342900" algn="l" defTabSz="457200" rtl="0" eaLnBrk="1" fontAlgn="auto" latinLnBrk="0" hangingPunct="1">
              <a:lnSpc>
                <a:spcPct val="90000"/>
              </a:lnSpc>
              <a:spcBef>
                <a:spcPts val="600"/>
              </a:spcBef>
              <a:spcAft>
                <a:spcPts val="0"/>
              </a:spcAft>
              <a:buClrTx/>
              <a:buSzTx/>
              <a:buFont typeface="Wingdings" panose="05000000000000000000" pitchFamily="2" charset="2"/>
              <a:buChar char="Ø"/>
              <a:tabLst/>
              <a:defRPr/>
            </a:pPr>
            <a:r>
              <a:rPr lang="en-US" sz="2200" dirty="0">
                <a:latin typeface="Calibri" panose="020F0502020204030204"/>
              </a:rPr>
              <a:t>Caps revenue growth from inside millage to inflation, measured by the GDP deflator over the prior three years in reappraisal/triennial update years.</a:t>
            </a:r>
          </a:p>
          <a:p>
            <a:pPr marL="342900" marR="0" lvl="0" indent="-342900" algn="l" defTabSz="457200" rtl="0" eaLnBrk="1" fontAlgn="auto" latinLnBrk="0" hangingPunct="1">
              <a:lnSpc>
                <a:spcPct val="90000"/>
              </a:lnSpc>
              <a:spcBef>
                <a:spcPts val="600"/>
              </a:spcBef>
              <a:spcAft>
                <a:spcPts val="0"/>
              </a:spcAft>
              <a:buClrTx/>
              <a:buSzTx/>
              <a:buFont typeface="Wingdings" panose="05000000000000000000" pitchFamily="2" charset="2"/>
              <a:buChar char="Ø"/>
              <a:tabLst/>
              <a:defRPr/>
            </a:pPr>
            <a:r>
              <a:rPr lang="en-US" sz="2200" dirty="0">
                <a:latin typeface="Calibri" panose="020F0502020204030204"/>
              </a:rPr>
              <a:t>Excludes revenue growth from new construction and from expiring abatements.</a:t>
            </a:r>
          </a:p>
          <a:p>
            <a:pPr marL="342900" marR="0" lvl="0" indent="-342900" algn="l" defTabSz="457200" rtl="0" eaLnBrk="1" fontAlgn="auto" latinLnBrk="0" hangingPunct="1">
              <a:lnSpc>
                <a:spcPct val="90000"/>
              </a:lnSpc>
              <a:spcBef>
                <a:spcPts val="600"/>
              </a:spcBef>
              <a:spcAft>
                <a:spcPts val="0"/>
              </a:spcAft>
              <a:buClrTx/>
              <a:buSzTx/>
              <a:buFont typeface="Wingdings" panose="05000000000000000000" pitchFamily="2" charset="2"/>
              <a:buChar char="Ø"/>
              <a:tabLst/>
              <a:defRPr/>
            </a:pPr>
            <a:r>
              <a:rPr lang="en-US" sz="2200" dirty="0">
                <a:latin typeface="Calibri" panose="020F0502020204030204"/>
              </a:rPr>
              <a:t>Applies beginning in tax year 2026 for counties undergoing a reappraisal or triennial update.</a:t>
            </a:r>
          </a:p>
          <a:p>
            <a:pPr marL="342900" marR="0" lvl="0" indent="-342900" algn="l" defTabSz="457200" rtl="0" eaLnBrk="1" fontAlgn="auto" latinLnBrk="0" hangingPunct="1">
              <a:lnSpc>
                <a:spcPct val="90000"/>
              </a:lnSpc>
              <a:spcBef>
                <a:spcPts val="600"/>
              </a:spcBef>
              <a:spcAft>
                <a:spcPts val="0"/>
              </a:spcAft>
              <a:buClrTx/>
              <a:buSzTx/>
              <a:buFont typeface="Wingdings" panose="05000000000000000000" pitchFamily="2" charset="2"/>
              <a:buChar char="Ø"/>
              <a:tabLst/>
              <a:defRPr/>
            </a:pPr>
            <a:r>
              <a:rPr lang="en-US" sz="2200" dirty="0">
                <a:latin typeface="Calibri" panose="020F0502020204030204"/>
              </a:rPr>
              <a:t>Requires the county budget commission, in September of the reappraisal or update year, to make this adjustment.</a:t>
            </a:r>
          </a:p>
          <a:p>
            <a:pPr marL="342900" marR="0" lvl="0" indent="-342900" algn="l" defTabSz="457200" rtl="0" eaLnBrk="1" fontAlgn="auto" latinLnBrk="0" hangingPunct="1">
              <a:lnSpc>
                <a:spcPct val="90000"/>
              </a:lnSpc>
              <a:spcBef>
                <a:spcPts val="600"/>
              </a:spcBef>
              <a:spcAft>
                <a:spcPts val="0"/>
              </a:spcAft>
              <a:buClrTx/>
              <a:buSzTx/>
              <a:buFont typeface="Wingdings" panose="05000000000000000000" pitchFamily="2" charset="2"/>
              <a:buChar char="Ø"/>
              <a:tabLst/>
              <a:defRPr/>
            </a:pPr>
            <a:r>
              <a:rPr lang="en-US" sz="2200" dirty="0">
                <a:latin typeface="Calibri" panose="020F0502020204030204"/>
              </a:rPr>
              <a:t>By projecting increases in our forecast of reappraisal/triennial updates at anticipated GDP deflator we do not expect adjustment to our projected tax revenues.</a:t>
            </a:r>
          </a:p>
        </p:txBody>
      </p:sp>
    </p:spTree>
    <p:extLst>
      <p:ext uri="{BB962C8B-B14F-4D97-AF65-F5344CB8AC3E}">
        <p14:creationId xmlns:p14="http://schemas.microsoft.com/office/powerpoint/2010/main" val="9845402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D45D722-8EC8-24B7-CBF4-D1BC1E7FA1EB}"/>
              </a:ext>
            </a:extLst>
          </p:cNvPr>
          <p:cNvPicPr>
            <a:picLocks noChangeAspect="1"/>
          </p:cNvPicPr>
          <p:nvPr/>
        </p:nvPicPr>
        <p:blipFill>
          <a:blip r:embed="rId3">
            <a:duotone>
              <a:prstClr val="black"/>
              <a:schemeClr val="tx2">
                <a:tint val="45000"/>
                <a:satMod val="400000"/>
              </a:schemeClr>
            </a:duotone>
          </a:blip>
          <a:stretch>
            <a:fillRect/>
          </a:stretch>
        </p:blipFill>
        <p:spPr>
          <a:xfrm>
            <a:off x="0" y="29309"/>
            <a:ext cx="9144000" cy="6857999"/>
          </a:xfrm>
          <a:prstGeom prst="rect">
            <a:avLst/>
          </a:prstGeom>
        </p:spPr>
      </p:pic>
      <p:sp>
        <p:nvSpPr>
          <p:cNvPr id="20482" name="Rectangle 2"/>
          <p:cNvSpPr>
            <a:spLocks noGrp="1" noChangeArrowheads="1"/>
          </p:cNvSpPr>
          <p:nvPr>
            <p:ph type="title"/>
          </p:nvPr>
        </p:nvSpPr>
        <p:spPr>
          <a:xfrm>
            <a:off x="152400" y="76200"/>
            <a:ext cx="8839200" cy="685800"/>
          </a:xfrm>
        </p:spPr>
        <p:txBody>
          <a:bodyPr>
            <a:normAutofit/>
          </a:bodyPr>
          <a:lstStyle/>
          <a:p>
            <a:pPr algn="ctr"/>
            <a:r>
              <a:rPr lang="en-US" altLang="en-US" sz="3600" b="1" dirty="0"/>
              <a:t>Funding Schools in the Future</a:t>
            </a:r>
          </a:p>
        </p:txBody>
      </p:sp>
      <p:sp>
        <p:nvSpPr>
          <p:cNvPr id="9" name="TextBox 8">
            <a:extLst>
              <a:ext uri="{FF2B5EF4-FFF2-40B4-BE49-F238E27FC236}">
                <a16:creationId xmlns:a16="http://schemas.microsoft.com/office/drawing/2014/main" id="{A452FC56-164F-4F5B-B9F3-E9B93E9A10A3}"/>
              </a:ext>
            </a:extLst>
          </p:cNvPr>
          <p:cNvSpPr txBox="1"/>
          <p:nvPr/>
        </p:nvSpPr>
        <p:spPr>
          <a:xfrm>
            <a:off x="216877" y="855785"/>
            <a:ext cx="8686800" cy="5506123"/>
          </a:xfrm>
          <a:prstGeom prst="rect">
            <a:avLst/>
          </a:prstGeom>
          <a:noFill/>
        </p:spPr>
        <p:txBody>
          <a:bodyPr wrap="square">
            <a:spAutoFit/>
          </a:bodyPr>
          <a:lstStyle/>
          <a:p>
            <a:pPr marL="342900" marR="0" lvl="0" indent="-342900" algn="l" defTabSz="457200" rtl="0" eaLnBrk="1" fontAlgn="auto" latinLnBrk="0" hangingPunct="1">
              <a:lnSpc>
                <a:spcPct val="90000"/>
              </a:lnSpc>
              <a:spcBef>
                <a:spcPts val="600"/>
              </a:spcBef>
              <a:spcAft>
                <a:spcPts val="0"/>
              </a:spcAft>
              <a:buClrTx/>
              <a:buSzTx/>
              <a:buFont typeface="Wingdings" panose="05000000000000000000" pitchFamily="2" charset="2"/>
              <a:buChar char="Ø"/>
              <a:tabLst/>
              <a:defRPr/>
            </a:pPr>
            <a:r>
              <a:rPr lang="en-US" sz="2200" dirty="0"/>
              <a:t>With these new property tax laws, d</a:t>
            </a:r>
            <a:r>
              <a:rPr lang="en-US" sz="2200" kern="1200" dirty="0">
                <a:solidFill>
                  <a:schemeClr val="tx1"/>
                </a:solidFill>
                <a:ea typeface="+mn-ea"/>
                <a:cs typeface="+mn-cs"/>
              </a:rPr>
              <a:t>istricts must reassess levy strategy, timing, and eligibility.</a:t>
            </a:r>
          </a:p>
          <a:p>
            <a:pPr marL="342900" marR="0" lvl="0" indent="-342900" algn="l" defTabSz="457200" rtl="0" eaLnBrk="1" fontAlgn="auto" latinLnBrk="0" hangingPunct="1">
              <a:lnSpc>
                <a:spcPct val="90000"/>
              </a:lnSpc>
              <a:spcBef>
                <a:spcPts val="600"/>
              </a:spcBef>
              <a:spcAft>
                <a:spcPts val="0"/>
              </a:spcAft>
              <a:buClrTx/>
              <a:buSzTx/>
              <a:buFont typeface="Wingdings" panose="05000000000000000000" pitchFamily="2" charset="2"/>
              <a:buChar char="Ø"/>
              <a:tabLst/>
              <a:defRPr/>
            </a:pPr>
            <a:r>
              <a:rPr lang="en-US" sz="2200" dirty="0"/>
              <a:t>Prohibits a school district from submitting a new money current expense levy to voters if its general fund carry-over balance is more than 100% of general fund expenditures in the preceding fiscal year.</a:t>
            </a:r>
          </a:p>
          <a:p>
            <a:pPr marL="342900" marR="0" lvl="0" indent="-342900" algn="l" defTabSz="457200" rtl="0" eaLnBrk="1" fontAlgn="auto" latinLnBrk="0" hangingPunct="1">
              <a:lnSpc>
                <a:spcPct val="90000"/>
              </a:lnSpc>
              <a:spcBef>
                <a:spcPts val="600"/>
              </a:spcBef>
              <a:spcAft>
                <a:spcPts val="0"/>
              </a:spcAft>
              <a:buClrTx/>
              <a:buSzTx/>
              <a:buFont typeface="Wingdings" panose="05000000000000000000" pitchFamily="2" charset="2"/>
              <a:buChar char="Ø"/>
              <a:tabLst/>
              <a:defRPr/>
            </a:pPr>
            <a:r>
              <a:rPr lang="en-US" sz="2200" dirty="0"/>
              <a:t>Allows a district to exclude funds to be used within the next 3 years on permanent improvements from the carry-over balance calculation.</a:t>
            </a:r>
          </a:p>
          <a:p>
            <a:pPr marL="342900" marR="0" lvl="0" indent="-342900" algn="l" defTabSz="457200" rtl="0" eaLnBrk="1" fontAlgn="auto" latinLnBrk="0" hangingPunct="1">
              <a:lnSpc>
                <a:spcPct val="90000"/>
              </a:lnSpc>
              <a:spcBef>
                <a:spcPts val="600"/>
              </a:spcBef>
              <a:spcAft>
                <a:spcPts val="0"/>
              </a:spcAft>
              <a:buClrTx/>
              <a:buSzTx/>
              <a:buFont typeface="Wingdings" panose="05000000000000000000" pitchFamily="2" charset="2"/>
              <a:buChar char="Ø"/>
              <a:tabLst/>
              <a:defRPr/>
            </a:pPr>
            <a:r>
              <a:rPr lang="en-US" sz="2200" dirty="0"/>
              <a:t>Modifies ballot language to include the percentage and amount of district’s general fund carry-over balance for a school district current expense levy.</a:t>
            </a:r>
          </a:p>
          <a:p>
            <a:pPr marL="342900" marR="0" lvl="0" indent="-342900" algn="l" defTabSz="457200" rtl="0" eaLnBrk="1" fontAlgn="auto" latinLnBrk="0" hangingPunct="1">
              <a:lnSpc>
                <a:spcPct val="90000"/>
              </a:lnSpc>
              <a:spcBef>
                <a:spcPts val="600"/>
              </a:spcBef>
              <a:spcAft>
                <a:spcPts val="0"/>
              </a:spcAft>
              <a:buClrTx/>
              <a:buSzTx/>
              <a:buFont typeface="Wingdings" panose="05000000000000000000" pitchFamily="2" charset="2"/>
              <a:buChar char="Ø"/>
              <a:tabLst/>
              <a:defRPr/>
            </a:pPr>
            <a:r>
              <a:rPr lang="en-US" sz="2200" dirty="0"/>
              <a:t>New and renewal of permanent improvement levies remain unchanged.</a:t>
            </a:r>
          </a:p>
          <a:p>
            <a:pPr marL="342900" marR="0" lvl="0" indent="-342900" algn="l" defTabSz="457200" rtl="0" eaLnBrk="1" fontAlgn="auto" latinLnBrk="0" hangingPunct="1">
              <a:lnSpc>
                <a:spcPct val="90000"/>
              </a:lnSpc>
              <a:spcBef>
                <a:spcPts val="600"/>
              </a:spcBef>
              <a:spcAft>
                <a:spcPts val="0"/>
              </a:spcAft>
              <a:buClrTx/>
              <a:buSzTx/>
              <a:buFont typeface="Wingdings" panose="05000000000000000000" pitchFamily="2" charset="2"/>
              <a:buChar char="Ø"/>
              <a:tabLst/>
              <a:defRPr/>
            </a:pPr>
            <a:r>
              <a:rPr lang="en-US" sz="2200" dirty="0"/>
              <a:t>Renewals with an increase and replacement levies eliminated.</a:t>
            </a:r>
          </a:p>
          <a:p>
            <a:pPr marL="342900" marR="0" lvl="0" indent="-342900" algn="l" defTabSz="457200" rtl="0" eaLnBrk="1" fontAlgn="auto" latinLnBrk="0" hangingPunct="1">
              <a:lnSpc>
                <a:spcPct val="90000"/>
              </a:lnSpc>
              <a:spcBef>
                <a:spcPts val="600"/>
              </a:spcBef>
              <a:spcAft>
                <a:spcPts val="0"/>
              </a:spcAft>
              <a:buClrTx/>
              <a:buSzTx/>
              <a:buFont typeface="Wingdings" panose="05000000000000000000" pitchFamily="2" charset="2"/>
              <a:buChar char="Ø"/>
              <a:tabLst/>
              <a:defRPr/>
            </a:pPr>
            <a:r>
              <a:rPr lang="en-US" sz="2200" dirty="0"/>
              <a:t>Fixed sum (former emergency &amp; substitute) levy renewals permitted for up to five years if in existence prior to 2026.</a:t>
            </a:r>
          </a:p>
          <a:p>
            <a:pPr marL="342900" marR="0" lvl="0" indent="-342900" algn="l" defTabSz="457200" rtl="0" eaLnBrk="1" fontAlgn="auto" latinLnBrk="0" hangingPunct="1">
              <a:lnSpc>
                <a:spcPct val="90000"/>
              </a:lnSpc>
              <a:spcBef>
                <a:spcPts val="600"/>
              </a:spcBef>
              <a:spcAft>
                <a:spcPts val="0"/>
              </a:spcAft>
              <a:buClrTx/>
              <a:buSzTx/>
              <a:buFont typeface="Wingdings" panose="05000000000000000000" pitchFamily="2" charset="2"/>
              <a:buChar char="Ø"/>
              <a:tabLst/>
              <a:defRPr/>
            </a:pPr>
            <a:r>
              <a:rPr lang="en-US" sz="2200" dirty="0"/>
              <a:t>New emergency levy authority eliminated for districts not in fiscal distress.</a:t>
            </a:r>
          </a:p>
        </p:txBody>
      </p:sp>
    </p:spTree>
    <p:extLst>
      <p:ext uri="{BB962C8B-B14F-4D97-AF65-F5344CB8AC3E}">
        <p14:creationId xmlns:p14="http://schemas.microsoft.com/office/powerpoint/2010/main" val="21327775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preadsheet and calculator">
            <a:extLst>
              <a:ext uri="{FF2B5EF4-FFF2-40B4-BE49-F238E27FC236}">
                <a16:creationId xmlns:a16="http://schemas.microsoft.com/office/drawing/2014/main" id="{7497B1D4-6059-7DE9-D843-EEC57C13ECA8}"/>
              </a:ext>
            </a:extLst>
          </p:cNvPr>
          <p:cNvPicPr>
            <a:picLocks noChangeAspect="1"/>
          </p:cNvPicPr>
          <p:nvPr/>
        </p:nvPicPr>
        <p:blipFill>
          <a:blip r:embed="rId3" cstate="print">
            <a:alphaModFix amt="18000"/>
            <a:duotone>
              <a:prstClr val="black"/>
              <a:schemeClr val="tx2">
                <a:tint val="45000"/>
                <a:satMod val="400000"/>
              </a:schemeClr>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16386" name="Rectangle 2"/>
          <p:cNvSpPr>
            <a:spLocks noGrp="1" noChangeArrowheads="1"/>
          </p:cNvSpPr>
          <p:nvPr>
            <p:ph type="title"/>
          </p:nvPr>
        </p:nvSpPr>
        <p:spPr>
          <a:xfrm>
            <a:off x="577850" y="153988"/>
            <a:ext cx="7988300" cy="760412"/>
          </a:xfrm>
        </p:spPr>
        <p:txBody>
          <a:bodyPr>
            <a:normAutofit/>
          </a:bodyPr>
          <a:lstStyle/>
          <a:p>
            <a:pPr algn="ctr"/>
            <a:r>
              <a:rPr lang="en-US" altLang="en-US" b="1" dirty="0"/>
              <a:t>Ending Cash Balance</a:t>
            </a:r>
          </a:p>
        </p:txBody>
      </p:sp>
      <p:sp>
        <p:nvSpPr>
          <p:cNvPr id="16388" name="Text Box 11"/>
          <p:cNvSpPr txBox="1">
            <a:spLocks noChangeArrowheads="1"/>
          </p:cNvSpPr>
          <p:nvPr/>
        </p:nvSpPr>
        <p:spPr bwMode="auto">
          <a:xfrm>
            <a:off x="853120" y="5257800"/>
            <a:ext cx="776674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Arial" charset="0"/>
              </a:defRPr>
            </a:lvl1pPr>
            <a:lvl2pPr marL="742950" indent="-285750" eaLnBrk="0" hangingPunct="0">
              <a:spcBef>
                <a:spcPct val="20000"/>
              </a:spcBef>
              <a:buFont typeface="Arial" charset="0"/>
              <a:buChar char="–"/>
              <a:defRPr sz="2800">
                <a:solidFill>
                  <a:schemeClr val="tx1"/>
                </a:solidFill>
                <a:latin typeface="Arial" charset="0"/>
              </a:defRPr>
            </a:lvl2pPr>
            <a:lvl3pPr marL="1143000" indent="-228600" eaLnBrk="0" hangingPunct="0">
              <a:spcBef>
                <a:spcPct val="20000"/>
              </a:spcBef>
              <a:buFont typeface="Arial" charset="0"/>
              <a:buChar char="•"/>
              <a:defRPr sz="2400">
                <a:solidFill>
                  <a:schemeClr val="tx1"/>
                </a:solidFill>
                <a:latin typeface="Arial" charset="0"/>
              </a:defRPr>
            </a:lvl3pPr>
            <a:lvl4pPr marL="1600200" indent="-228600" eaLnBrk="0" hangingPunct="0">
              <a:spcBef>
                <a:spcPct val="20000"/>
              </a:spcBef>
              <a:buFont typeface="Arial" charset="0"/>
              <a:buChar char="–"/>
              <a:defRPr sz="2000">
                <a:solidFill>
                  <a:schemeClr val="tx1"/>
                </a:solidFill>
                <a:latin typeface="Arial" charset="0"/>
              </a:defRPr>
            </a:lvl4pPr>
            <a:lvl5pPr marL="2057400" indent="-228600" eaLnBrk="0" hangingPunct="0">
              <a:spcBef>
                <a:spcPct val="20000"/>
              </a:spcBef>
              <a:buFont typeface="Arial" charset="0"/>
              <a:buChar char="»"/>
              <a:defRPr sz="2000">
                <a:solidFill>
                  <a:schemeClr val="tx1"/>
                </a:solidFill>
                <a:latin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defRPr>
            </a:lvl9pPr>
          </a:lstStyle>
          <a:p>
            <a:pPr marL="342900" indent="-342900">
              <a:spcBef>
                <a:spcPct val="0"/>
              </a:spcBef>
              <a:buFont typeface="Wingdings" panose="05000000000000000000" pitchFamily="2" charset="2"/>
              <a:buChar char="Ø"/>
            </a:pPr>
            <a:r>
              <a:rPr lang="en-US" altLang="en-US" sz="2400" dirty="0">
                <a:latin typeface="Times" panose="02020603050405020304" pitchFamily="18" charset="0"/>
              </a:rPr>
              <a:t>30 – 60 Day Cash Balance a responsible target to end year.</a:t>
            </a:r>
          </a:p>
          <a:p>
            <a:pPr marL="342900" indent="-342900">
              <a:spcBef>
                <a:spcPct val="0"/>
              </a:spcBef>
              <a:buFont typeface="Wingdings" panose="05000000000000000000" pitchFamily="2" charset="2"/>
              <a:buChar char="Ø"/>
            </a:pPr>
            <a:r>
              <a:rPr lang="en-US" altLang="en-US" sz="2400" dirty="0">
                <a:latin typeface="Times" panose="02020603050405020304" pitchFamily="18" charset="0"/>
              </a:rPr>
              <a:t>No less than $-0- required by Ohio law.</a:t>
            </a:r>
            <a:endParaRPr lang="en-US" altLang="en-US" sz="2400" dirty="0">
              <a:latin typeface="+mn-lt"/>
            </a:endParaRPr>
          </a:p>
        </p:txBody>
      </p:sp>
      <p:graphicFrame>
        <p:nvGraphicFramePr>
          <p:cNvPr id="3" name="Object 2">
            <a:extLst>
              <a:ext uri="{FF2B5EF4-FFF2-40B4-BE49-F238E27FC236}">
                <a16:creationId xmlns:a16="http://schemas.microsoft.com/office/drawing/2014/main" id="{1D054E81-C620-C6AD-29F8-B80C66569513}"/>
              </a:ext>
            </a:extLst>
          </p:cNvPr>
          <p:cNvGraphicFramePr>
            <a:graphicFrameLocks noChangeAspect="1"/>
          </p:cNvGraphicFramePr>
          <p:nvPr>
            <p:extLst>
              <p:ext uri="{D42A27DB-BD31-4B8C-83A1-F6EECF244321}">
                <p14:modId xmlns:p14="http://schemas.microsoft.com/office/powerpoint/2010/main" val="757620810"/>
              </p:ext>
            </p:extLst>
          </p:nvPr>
        </p:nvGraphicFramePr>
        <p:xfrm>
          <a:off x="364332" y="1068387"/>
          <a:ext cx="8415337" cy="4035425"/>
        </p:xfrm>
        <a:graphic>
          <a:graphicData uri="http://schemas.openxmlformats.org/presentationml/2006/ole">
            <mc:AlternateContent xmlns:mc="http://schemas.openxmlformats.org/markup-compatibility/2006">
              <mc:Choice xmlns:v="urn:schemas-microsoft-com:vml" Requires="v">
                <p:oleObj name="Worksheet" r:id="rId5" imgW="8753542" imgH="4200525" progId="Excel.Sheet.12">
                  <p:link updateAutomatic="1"/>
                </p:oleObj>
              </mc:Choice>
              <mc:Fallback>
                <p:oleObj name="Worksheet" r:id="rId5" imgW="8753542" imgH="4200525" progId="Excel.Sheet.12">
                  <p:link updateAutomatic="1"/>
                  <p:pic>
                    <p:nvPicPr>
                      <p:cNvPr id="2" name="Object 1"/>
                      <p:cNvPicPr/>
                      <p:nvPr/>
                    </p:nvPicPr>
                    <p:blipFill>
                      <a:blip r:embed="rId6"/>
                      <a:stretch>
                        <a:fillRect/>
                      </a:stretch>
                    </p:blipFill>
                    <p:spPr>
                      <a:xfrm>
                        <a:off x="364332" y="1068387"/>
                        <a:ext cx="8415337" cy="4035425"/>
                      </a:xfrm>
                      <a:prstGeom prst="rect">
                        <a:avLst/>
                      </a:prstGeom>
                    </p:spPr>
                  </p:pic>
                </p:oleObj>
              </mc:Fallback>
            </mc:AlternateContent>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B57063C-9EAB-6657-B1F3-45A370C05E01}"/>
              </a:ext>
            </a:extLst>
          </p:cNvPr>
          <p:cNvPicPr>
            <a:picLocks noChangeAspect="1"/>
          </p:cNvPicPr>
          <p:nvPr/>
        </p:nvPicPr>
        <p:blipFill>
          <a:blip r:embed="rId2">
            <a:duotone>
              <a:prstClr val="black"/>
              <a:schemeClr val="tx2">
                <a:tint val="45000"/>
                <a:satMod val="400000"/>
              </a:schemeClr>
            </a:duotone>
          </a:blip>
          <a:stretch>
            <a:fillRect/>
          </a:stretch>
        </p:blipFill>
        <p:spPr>
          <a:xfrm>
            <a:off x="0" y="0"/>
            <a:ext cx="9144000" cy="6857999"/>
          </a:xfrm>
          <a:prstGeom prst="rect">
            <a:avLst/>
          </a:prstGeom>
        </p:spPr>
      </p:pic>
      <p:sp>
        <p:nvSpPr>
          <p:cNvPr id="20482" name="Rectangle 2"/>
          <p:cNvSpPr>
            <a:spLocks noGrp="1" noChangeArrowheads="1"/>
          </p:cNvSpPr>
          <p:nvPr>
            <p:ph type="title"/>
          </p:nvPr>
        </p:nvSpPr>
        <p:spPr>
          <a:xfrm>
            <a:off x="457200" y="27791"/>
            <a:ext cx="8229600" cy="658009"/>
          </a:xfrm>
        </p:spPr>
        <p:txBody>
          <a:bodyPr>
            <a:normAutofit/>
          </a:bodyPr>
          <a:lstStyle/>
          <a:p>
            <a:pPr algn="ctr"/>
            <a:r>
              <a:rPr lang="en-US" altLang="en-US" sz="3600" b="1" dirty="0"/>
              <a:t>Est. General Fund Revenue Sources FY27</a:t>
            </a:r>
          </a:p>
        </p:txBody>
      </p:sp>
      <p:sp>
        <p:nvSpPr>
          <p:cNvPr id="6147" name="Text Box 7"/>
          <p:cNvSpPr txBox="1">
            <a:spLocks noChangeArrowheads="1"/>
          </p:cNvSpPr>
          <p:nvPr/>
        </p:nvSpPr>
        <p:spPr bwMode="auto">
          <a:xfrm>
            <a:off x="749056" y="5370607"/>
            <a:ext cx="736282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chemeClr val="hlink"/>
              </a:buClr>
              <a:buSzPct val="80000"/>
              <a:buFont typeface="Wingdings" pitchFamily="2" charset="2"/>
              <a:buChar char="l"/>
              <a:defRPr sz="3200">
                <a:solidFill>
                  <a:schemeClr val="tx1"/>
                </a:solidFill>
                <a:latin typeface="Arial" charset="0"/>
              </a:defRPr>
            </a:lvl1pPr>
            <a:lvl2pPr marL="742950" indent="-285750" eaLnBrk="0" hangingPunct="0">
              <a:spcBef>
                <a:spcPct val="20000"/>
              </a:spcBef>
              <a:buClr>
                <a:schemeClr val="folHlink"/>
              </a:buClr>
              <a:buSzPct val="80000"/>
              <a:buFont typeface="Wingdings" pitchFamily="2" charset="2"/>
              <a:buChar char="l"/>
              <a:defRPr sz="2800">
                <a:solidFill>
                  <a:schemeClr val="tx1"/>
                </a:solidFill>
                <a:latin typeface="Arial" charset="0"/>
              </a:defRPr>
            </a:lvl2pPr>
            <a:lvl3pPr marL="1143000" indent="-228600" eaLnBrk="0" hangingPunct="0">
              <a:spcBef>
                <a:spcPct val="20000"/>
              </a:spcBef>
              <a:buClr>
                <a:schemeClr val="tx2"/>
              </a:buClr>
              <a:buSzPct val="80000"/>
              <a:buFont typeface="Wingdings" pitchFamily="2" charset="2"/>
              <a:buChar char="l"/>
              <a:defRPr sz="2400">
                <a:solidFill>
                  <a:schemeClr val="tx1"/>
                </a:solidFill>
                <a:latin typeface="Arial" charset="0"/>
              </a:defRPr>
            </a:lvl3pPr>
            <a:lvl4pPr marL="1600200" indent="-228600" eaLnBrk="0" hangingPunct="0">
              <a:spcBef>
                <a:spcPct val="20000"/>
              </a:spcBef>
              <a:buClr>
                <a:schemeClr val="hlink"/>
              </a:buClr>
              <a:buSzPct val="80000"/>
              <a:buFont typeface="Wingdings" pitchFamily="2" charset="2"/>
              <a:buChar char="l"/>
              <a:defRPr sz="2000">
                <a:solidFill>
                  <a:schemeClr val="tx1"/>
                </a:solidFill>
                <a:latin typeface="Arial" charset="0"/>
              </a:defRPr>
            </a:lvl4pPr>
            <a:lvl5pPr marL="2057400" indent="-228600" eaLnBrk="0" hangingPunct="0">
              <a:spcBef>
                <a:spcPct val="20000"/>
              </a:spcBef>
              <a:buClr>
                <a:schemeClr val="tx1"/>
              </a:buClr>
              <a:buSzPct val="80000"/>
              <a:buFont typeface="Wingdings" pitchFamily="2" charset="2"/>
              <a:buChar char="l"/>
              <a:defRPr sz="2000">
                <a:solidFill>
                  <a:schemeClr val="tx1"/>
                </a:solidFill>
                <a:latin typeface="Arial" charset="0"/>
              </a:defRPr>
            </a:lvl5pPr>
            <a:lvl6pPr marL="2514600" indent="-228600" eaLnBrk="0" fontAlgn="base" hangingPunct="0">
              <a:spcBef>
                <a:spcPct val="20000"/>
              </a:spcBef>
              <a:spcAft>
                <a:spcPct val="0"/>
              </a:spcAft>
              <a:buClr>
                <a:schemeClr val="tx1"/>
              </a:buClr>
              <a:buSzPct val="80000"/>
              <a:buFont typeface="Wingdings" pitchFamily="2" charset="2"/>
              <a:buChar char="l"/>
              <a:defRPr sz="2000">
                <a:solidFill>
                  <a:schemeClr val="tx1"/>
                </a:solidFill>
                <a:latin typeface="Arial" charset="0"/>
              </a:defRPr>
            </a:lvl6pPr>
            <a:lvl7pPr marL="2971800" indent="-228600" eaLnBrk="0" fontAlgn="base" hangingPunct="0">
              <a:spcBef>
                <a:spcPct val="20000"/>
              </a:spcBef>
              <a:spcAft>
                <a:spcPct val="0"/>
              </a:spcAft>
              <a:buClr>
                <a:schemeClr val="tx1"/>
              </a:buClr>
              <a:buSzPct val="80000"/>
              <a:buFont typeface="Wingdings" pitchFamily="2" charset="2"/>
              <a:buChar char="l"/>
              <a:defRPr sz="2000">
                <a:solidFill>
                  <a:schemeClr val="tx1"/>
                </a:solidFill>
                <a:latin typeface="Arial" charset="0"/>
              </a:defRPr>
            </a:lvl7pPr>
            <a:lvl8pPr marL="3429000" indent="-228600" eaLnBrk="0" fontAlgn="base" hangingPunct="0">
              <a:spcBef>
                <a:spcPct val="20000"/>
              </a:spcBef>
              <a:spcAft>
                <a:spcPct val="0"/>
              </a:spcAft>
              <a:buClr>
                <a:schemeClr val="tx1"/>
              </a:buClr>
              <a:buSzPct val="80000"/>
              <a:buFont typeface="Wingdings" pitchFamily="2" charset="2"/>
              <a:buChar char="l"/>
              <a:defRPr sz="2000">
                <a:solidFill>
                  <a:schemeClr val="tx1"/>
                </a:solidFill>
                <a:latin typeface="Arial" charset="0"/>
              </a:defRPr>
            </a:lvl8pPr>
            <a:lvl9pPr marL="3886200" indent="-228600" eaLnBrk="0" fontAlgn="base" hangingPunct="0">
              <a:spcBef>
                <a:spcPct val="20000"/>
              </a:spcBef>
              <a:spcAft>
                <a:spcPct val="0"/>
              </a:spcAft>
              <a:buClr>
                <a:schemeClr val="tx1"/>
              </a:buClr>
              <a:buSzPct val="80000"/>
              <a:buFont typeface="Wingdings" pitchFamily="2" charset="2"/>
              <a:buChar char="l"/>
              <a:defRPr sz="2000">
                <a:solidFill>
                  <a:schemeClr val="tx1"/>
                </a:solidFill>
                <a:latin typeface="Arial" charset="0"/>
              </a:defRPr>
            </a:lvl9pPr>
          </a:lstStyle>
          <a:p>
            <a:pPr marL="342900" indent="-342900">
              <a:spcBef>
                <a:spcPct val="0"/>
              </a:spcBef>
              <a:buClrTx/>
              <a:buSzTx/>
              <a:buFont typeface="Wingdings" panose="05000000000000000000" pitchFamily="2" charset="2"/>
              <a:buChar char="§"/>
            </a:pPr>
            <a:r>
              <a:rPr lang="en-US" altLang="en-US" sz="2400" dirty="0">
                <a:latin typeface="Times" panose="02020603050405020304" pitchFamily="18" charset="0"/>
              </a:rPr>
              <a:t>State of Ohio contributes 69.8% in FY27.</a:t>
            </a:r>
          </a:p>
          <a:p>
            <a:pPr marL="342900" indent="-342900">
              <a:spcBef>
                <a:spcPct val="0"/>
              </a:spcBef>
              <a:buClrTx/>
              <a:buSzTx/>
              <a:buFont typeface="Wingdings" panose="05000000000000000000" pitchFamily="2" charset="2"/>
              <a:buChar char="§"/>
            </a:pPr>
            <a:r>
              <a:rPr lang="en-US" altLang="en-US" sz="2400" dirty="0">
                <a:latin typeface="Times" panose="02020603050405020304" pitchFamily="18" charset="0"/>
              </a:rPr>
              <a:t>State funding will continue to decline with lower enrollment.</a:t>
            </a:r>
          </a:p>
        </p:txBody>
      </p:sp>
      <p:graphicFrame>
        <p:nvGraphicFramePr>
          <p:cNvPr id="4" name="Object 3">
            <a:extLst>
              <a:ext uri="{FF2B5EF4-FFF2-40B4-BE49-F238E27FC236}">
                <a16:creationId xmlns:a16="http://schemas.microsoft.com/office/drawing/2014/main" id="{A006DC2E-AD68-0689-C0DC-EC83ADF6FDB4}"/>
              </a:ext>
            </a:extLst>
          </p:cNvPr>
          <p:cNvGraphicFramePr>
            <a:graphicFrameLocks noChangeAspect="1"/>
          </p:cNvGraphicFramePr>
          <p:nvPr>
            <p:extLst>
              <p:ext uri="{D42A27DB-BD31-4B8C-83A1-F6EECF244321}">
                <p14:modId xmlns:p14="http://schemas.microsoft.com/office/powerpoint/2010/main" val="3467468519"/>
              </p:ext>
            </p:extLst>
          </p:nvPr>
        </p:nvGraphicFramePr>
        <p:xfrm>
          <a:off x="725948" y="951007"/>
          <a:ext cx="7692105" cy="4154393"/>
        </p:xfrm>
        <a:graphic>
          <a:graphicData uri="http://schemas.openxmlformats.org/presentationml/2006/ole">
            <mc:AlternateContent xmlns:mc="http://schemas.openxmlformats.org/markup-compatibility/2006">
              <mc:Choice xmlns:v="urn:schemas-microsoft-com:vml" Requires="v">
                <p:oleObj name="Worksheet" r:id="rId3" imgW="8753542" imgH="4076700" progId="Excel.Sheet.12">
                  <p:link updateAutomatic="1"/>
                </p:oleObj>
              </mc:Choice>
              <mc:Fallback>
                <p:oleObj name="Worksheet" r:id="rId3" imgW="8753542" imgH="4076700" progId="Excel.Sheet.12">
                  <p:link updateAutomatic="1"/>
                  <p:pic>
                    <p:nvPicPr>
                      <p:cNvPr id="2" name="Object 1"/>
                      <p:cNvPicPr/>
                      <p:nvPr/>
                    </p:nvPicPr>
                    <p:blipFill>
                      <a:blip r:embed="rId4"/>
                      <a:stretch>
                        <a:fillRect/>
                      </a:stretch>
                    </p:blipFill>
                    <p:spPr>
                      <a:xfrm>
                        <a:off x="725948" y="951007"/>
                        <a:ext cx="7692105" cy="4154393"/>
                      </a:xfrm>
                      <a:prstGeom prst="rect">
                        <a:avLst/>
                      </a:prstGeom>
                    </p:spPr>
                  </p:pic>
                </p:oleObj>
              </mc:Fallback>
            </mc:AlternateContent>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D45D722-8EC8-24B7-CBF4-D1BC1E7FA1EB}"/>
              </a:ext>
            </a:extLst>
          </p:cNvPr>
          <p:cNvPicPr>
            <a:picLocks noChangeAspect="1"/>
          </p:cNvPicPr>
          <p:nvPr/>
        </p:nvPicPr>
        <p:blipFill>
          <a:blip r:embed="rId3">
            <a:duotone>
              <a:prstClr val="black"/>
              <a:schemeClr val="tx2">
                <a:tint val="45000"/>
                <a:satMod val="400000"/>
              </a:schemeClr>
            </a:duotone>
          </a:blip>
          <a:stretch>
            <a:fillRect/>
          </a:stretch>
        </p:blipFill>
        <p:spPr>
          <a:xfrm>
            <a:off x="0" y="0"/>
            <a:ext cx="9144000" cy="6857999"/>
          </a:xfrm>
          <a:prstGeom prst="rect">
            <a:avLst/>
          </a:prstGeom>
        </p:spPr>
      </p:pic>
      <p:sp>
        <p:nvSpPr>
          <p:cNvPr id="20482" name="Rectangle 2"/>
          <p:cNvSpPr>
            <a:spLocks noGrp="1" noChangeArrowheads="1"/>
          </p:cNvSpPr>
          <p:nvPr>
            <p:ph type="title"/>
          </p:nvPr>
        </p:nvSpPr>
        <p:spPr>
          <a:xfrm>
            <a:off x="457200" y="76200"/>
            <a:ext cx="8229600" cy="634216"/>
          </a:xfrm>
        </p:spPr>
        <p:txBody>
          <a:bodyPr>
            <a:normAutofit fontScale="90000"/>
          </a:bodyPr>
          <a:lstStyle/>
          <a:p>
            <a:pPr algn="ctr"/>
            <a:r>
              <a:rPr lang="en-US" altLang="en-US" b="1" dirty="0"/>
              <a:t>Local vs. State Funding</a:t>
            </a:r>
          </a:p>
        </p:txBody>
      </p:sp>
      <p:sp>
        <p:nvSpPr>
          <p:cNvPr id="6147" name="Text Box 7"/>
          <p:cNvSpPr txBox="1">
            <a:spLocks noChangeArrowheads="1"/>
          </p:cNvSpPr>
          <p:nvPr/>
        </p:nvSpPr>
        <p:spPr bwMode="auto">
          <a:xfrm>
            <a:off x="457107" y="4876800"/>
            <a:ext cx="81534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chemeClr val="hlink"/>
              </a:buClr>
              <a:buSzPct val="80000"/>
              <a:buFont typeface="Wingdings" pitchFamily="2" charset="2"/>
              <a:buChar char="l"/>
              <a:defRPr sz="3200">
                <a:solidFill>
                  <a:schemeClr val="tx1"/>
                </a:solidFill>
                <a:latin typeface="Arial" charset="0"/>
              </a:defRPr>
            </a:lvl1pPr>
            <a:lvl2pPr marL="742950" indent="-285750" eaLnBrk="0" hangingPunct="0">
              <a:spcBef>
                <a:spcPct val="20000"/>
              </a:spcBef>
              <a:buClr>
                <a:schemeClr val="folHlink"/>
              </a:buClr>
              <a:buSzPct val="80000"/>
              <a:buFont typeface="Wingdings" pitchFamily="2" charset="2"/>
              <a:buChar char="l"/>
              <a:defRPr sz="2800">
                <a:solidFill>
                  <a:schemeClr val="tx1"/>
                </a:solidFill>
                <a:latin typeface="Arial" charset="0"/>
              </a:defRPr>
            </a:lvl2pPr>
            <a:lvl3pPr marL="1143000" indent="-228600" eaLnBrk="0" hangingPunct="0">
              <a:spcBef>
                <a:spcPct val="20000"/>
              </a:spcBef>
              <a:buClr>
                <a:schemeClr val="tx2"/>
              </a:buClr>
              <a:buSzPct val="80000"/>
              <a:buFont typeface="Wingdings" pitchFamily="2" charset="2"/>
              <a:buChar char="l"/>
              <a:defRPr sz="2400">
                <a:solidFill>
                  <a:schemeClr val="tx1"/>
                </a:solidFill>
                <a:latin typeface="Arial" charset="0"/>
              </a:defRPr>
            </a:lvl3pPr>
            <a:lvl4pPr marL="1600200" indent="-228600" eaLnBrk="0" hangingPunct="0">
              <a:spcBef>
                <a:spcPct val="20000"/>
              </a:spcBef>
              <a:buClr>
                <a:schemeClr val="hlink"/>
              </a:buClr>
              <a:buSzPct val="80000"/>
              <a:buFont typeface="Wingdings" pitchFamily="2" charset="2"/>
              <a:buChar char="l"/>
              <a:defRPr sz="2000">
                <a:solidFill>
                  <a:schemeClr val="tx1"/>
                </a:solidFill>
                <a:latin typeface="Arial" charset="0"/>
              </a:defRPr>
            </a:lvl4pPr>
            <a:lvl5pPr marL="2057400" indent="-228600" eaLnBrk="0" hangingPunct="0">
              <a:spcBef>
                <a:spcPct val="20000"/>
              </a:spcBef>
              <a:buClr>
                <a:schemeClr val="tx1"/>
              </a:buClr>
              <a:buSzPct val="80000"/>
              <a:buFont typeface="Wingdings" pitchFamily="2" charset="2"/>
              <a:buChar char="l"/>
              <a:defRPr sz="2000">
                <a:solidFill>
                  <a:schemeClr val="tx1"/>
                </a:solidFill>
                <a:latin typeface="Arial" charset="0"/>
              </a:defRPr>
            </a:lvl5pPr>
            <a:lvl6pPr marL="2514600" indent="-228600" eaLnBrk="0" fontAlgn="base" hangingPunct="0">
              <a:spcBef>
                <a:spcPct val="20000"/>
              </a:spcBef>
              <a:spcAft>
                <a:spcPct val="0"/>
              </a:spcAft>
              <a:buClr>
                <a:schemeClr val="tx1"/>
              </a:buClr>
              <a:buSzPct val="80000"/>
              <a:buFont typeface="Wingdings" pitchFamily="2" charset="2"/>
              <a:buChar char="l"/>
              <a:defRPr sz="2000">
                <a:solidFill>
                  <a:schemeClr val="tx1"/>
                </a:solidFill>
                <a:latin typeface="Arial" charset="0"/>
              </a:defRPr>
            </a:lvl6pPr>
            <a:lvl7pPr marL="2971800" indent="-228600" eaLnBrk="0" fontAlgn="base" hangingPunct="0">
              <a:spcBef>
                <a:spcPct val="20000"/>
              </a:spcBef>
              <a:spcAft>
                <a:spcPct val="0"/>
              </a:spcAft>
              <a:buClr>
                <a:schemeClr val="tx1"/>
              </a:buClr>
              <a:buSzPct val="80000"/>
              <a:buFont typeface="Wingdings" pitchFamily="2" charset="2"/>
              <a:buChar char="l"/>
              <a:defRPr sz="2000">
                <a:solidFill>
                  <a:schemeClr val="tx1"/>
                </a:solidFill>
                <a:latin typeface="Arial" charset="0"/>
              </a:defRPr>
            </a:lvl7pPr>
            <a:lvl8pPr marL="3429000" indent="-228600" eaLnBrk="0" fontAlgn="base" hangingPunct="0">
              <a:spcBef>
                <a:spcPct val="20000"/>
              </a:spcBef>
              <a:spcAft>
                <a:spcPct val="0"/>
              </a:spcAft>
              <a:buClr>
                <a:schemeClr val="tx1"/>
              </a:buClr>
              <a:buSzPct val="80000"/>
              <a:buFont typeface="Wingdings" pitchFamily="2" charset="2"/>
              <a:buChar char="l"/>
              <a:defRPr sz="2000">
                <a:solidFill>
                  <a:schemeClr val="tx1"/>
                </a:solidFill>
                <a:latin typeface="Arial" charset="0"/>
              </a:defRPr>
            </a:lvl8pPr>
            <a:lvl9pPr marL="3886200" indent="-228600" eaLnBrk="0" fontAlgn="base" hangingPunct="0">
              <a:spcBef>
                <a:spcPct val="20000"/>
              </a:spcBef>
              <a:spcAft>
                <a:spcPct val="0"/>
              </a:spcAft>
              <a:buClr>
                <a:schemeClr val="tx1"/>
              </a:buClr>
              <a:buSzPct val="80000"/>
              <a:buFont typeface="Wingdings" pitchFamily="2" charset="2"/>
              <a:buChar char="l"/>
              <a:defRPr sz="2000">
                <a:solidFill>
                  <a:schemeClr val="tx1"/>
                </a:solidFill>
                <a:latin typeface="Arial" charset="0"/>
              </a:defRPr>
            </a:lvl9pPr>
          </a:lstStyle>
          <a:p>
            <a:pPr marL="231775" indent="-231775">
              <a:spcBef>
                <a:spcPct val="0"/>
              </a:spcBef>
              <a:buClrTx/>
              <a:buSzTx/>
              <a:buFont typeface="Wingdings" panose="05000000000000000000" pitchFamily="2" charset="2"/>
              <a:buChar char="§"/>
            </a:pPr>
            <a:r>
              <a:rPr lang="en-US" altLang="en-US" sz="2000" dirty="0">
                <a:latin typeface="Times" panose="02020603050405020304" pitchFamily="18" charset="0"/>
              </a:rPr>
              <a:t>HB96 continues minimum funding to FY21 levels when considering direct payments. State cut supplemental targeted assistance in FY26.</a:t>
            </a:r>
          </a:p>
          <a:p>
            <a:pPr marL="231775" indent="-231775">
              <a:spcBef>
                <a:spcPct val="0"/>
              </a:spcBef>
              <a:buClrTx/>
              <a:buSzTx/>
              <a:buFont typeface="Wingdings" panose="05000000000000000000" pitchFamily="2" charset="2"/>
              <a:buChar char="§"/>
            </a:pPr>
            <a:r>
              <a:rPr lang="en-US" altLang="en-US" sz="2000" dirty="0">
                <a:latin typeface="Times" panose="02020603050405020304" pitchFamily="18" charset="0"/>
              </a:rPr>
              <a:t>State aid is falling to flat through forecast.</a:t>
            </a:r>
          </a:p>
        </p:txBody>
      </p:sp>
      <p:graphicFrame>
        <p:nvGraphicFramePr>
          <p:cNvPr id="4" name="Object 1">
            <a:extLst>
              <a:ext uri="{FF2B5EF4-FFF2-40B4-BE49-F238E27FC236}">
                <a16:creationId xmlns:a16="http://schemas.microsoft.com/office/drawing/2014/main" id="{FF8E385C-72AC-D2E7-4B16-A48DEF97B4F1}"/>
              </a:ext>
            </a:extLst>
          </p:cNvPr>
          <p:cNvGraphicFramePr>
            <a:graphicFrameLocks noChangeAspect="1"/>
          </p:cNvGraphicFramePr>
          <p:nvPr>
            <p:extLst>
              <p:ext uri="{D42A27DB-BD31-4B8C-83A1-F6EECF244321}">
                <p14:modId xmlns:p14="http://schemas.microsoft.com/office/powerpoint/2010/main" val="3869937067"/>
              </p:ext>
            </p:extLst>
          </p:nvPr>
        </p:nvGraphicFramePr>
        <p:xfrm>
          <a:off x="457107" y="1095748"/>
          <a:ext cx="8229787" cy="3681747"/>
        </p:xfrm>
        <a:graphic>
          <a:graphicData uri="http://schemas.openxmlformats.org/presentationml/2006/ole">
            <mc:AlternateContent xmlns:mc="http://schemas.openxmlformats.org/markup-compatibility/2006">
              <mc:Choice xmlns:v="urn:schemas-microsoft-com:vml" Requires="v">
                <p:oleObj name="Worksheet" r:id="rId4" imgW="8753542" imgH="3914775" progId="Excel.Sheet.12">
                  <p:link updateAutomatic="1"/>
                </p:oleObj>
              </mc:Choice>
              <mc:Fallback>
                <p:oleObj name="Worksheet" r:id="rId4" imgW="8753542" imgH="3914775" progId="Excel.Sheet.12">
                  <p:link updateAutomatic="1"/>
                  <p:pic>
                    <p:nvPicPr>
                      <p:cNvPr id="9220" name="Object 1"/>
                      <p:cNvPicPr>
                        <a:picLocks noChangeAspect="1" noChangeArrowheads="1"/>
                      </p:cNvPicPr>
                      <p:nvPr/>
                    </p:nvPicPr>
                    <p:blipFill>
                      <a:blip r:embed="rId5"/>
                      <a:srcRect/>
                      <a:stretch>
                        <a:fillRect/>
                      </a:stretch>
                    </p:blipFill>
                    <p:spPr bwMode="auto">
                      <a:xfrm>
                        <a:off x="457107" y="1095748"/>
                        <a:ext cx="8229787" cy="3681747"/>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3386421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D45D722-8EC8-24B7-CBF4-D1BC1E7FA1EB}"/>
              </a:ext>
            </a:extLst>
          </p:cNvPr>
          <p:cNvPicPr>
            <a:picLocks noChangeAspect="1"/>
          </p:cNvPicPr>
          <p:nvPr/>
        </p:nvPicPr>
        <p:blipFill>
          <a:blip r:embed="rId3">
            <a:duotone>
              <a:prstClr val="black"/>
              <a:schemeClr val="tx2">
                <a:tint val="45000"/>
                <a:satMod val="400000"/>
              </a:schemeClr>
            </a:duotone>
          </a:blip>
          <a:stretch>
            <a:fillRect/>
          </a:stretch>
        </p:blipFill>
        <p:spPr>
          <a:xfrm>
            <a:off x="0" y="0"/>
            <a:ext cx="9144000" cy="6857999"/>
          </a:xfrm>
          <a:prstGeom prst="rect">
            <a:avLst/>
          </a:prstGeom>
        </p:spPr>
      </p:pic>
      <p:sp>
        <p:nvSpPr>
          <p:cNvPr id="20482" name="Rectangle 2"/>
          <p:cNvSpPr>
            <a:spLocks noGrp="1" noChangeArrowheads="1"/>
          </p:cNvSpPr>
          <p:nvPr>
            <p:ph type="title"/>
          </p:nvPr>
        </p:nvSpPr>
        <p:spPr>
          <a:xfrm>
            <a:off x="457200" y="76200"/>
            <a:ext cx="8229600" cy="634216"/>
          </a:xfrm>
        </p:spPr>
        <p:txBody>
          <a:bodyPr>
            <a:normAutofit fontScale="90000"/>
          </a:bodyPr>
          <a:lstStyle/>
          <a:p>
            <a:pPr algn="ctr"/>
            <a:r>
              <a:rPr lang="en-US" altLang="en-US" b="1" dirty="0"/>
              <a:t>Operating Revenue</a:t>
            </a:r>
          </a:p>
        </p:txBody>
      </p:sp>
      <p:sp>
        <p:nvSpPr>
          <p:cNvPr id="9" name="TextBox 8">
            <a:extLst>
              <a:ext uri="{FF2B5EF4-FFF2-40B4-BE49-F238E27FC236}">
                <a16:creationId xmlns:a16="http://schemas.microsoft.com/office/drawing/2014/main" id="{A452FC56-164F-4F5B-B9F3-E9B93E9A10A3}"/>
              </a:ext>
            </a:extLst>
          </p:cNvPr>
          <p:cNvSpPr txBox="1"/>
          <p:nvPr/>
        </p:nvSpPr>
        <p:spPr>
          <a:xfrm>
            <a:off x="228600" y="914400"/>
            <a:ext cx="8686800" cy="5576911"/>
          </a:xfrm>
          <a:prstGeom prst="rect">
            <a:avLst/>
          </a:prstGeom>
          <a:noFill/>
        </p:spPr>
        <p:txBody>
          <a:bodyPr wrap="square">
            <a:spAutoFit/>
          </a:bodyPr>
          <a:lstStyle/>
          <a:p>
            <a:pPr marL="342900" indent="-342900">
              <a:lnSpc>
                <a:spcPct val="90000"/>
              </a:lnSpc>
              <a:buFont typeface="Arial" panose="020B0604020202020204" pitchFamily="34" charset="0"/>
              <a:buChar char="•"/>
              <a:defRPr/>
            </a:pPr>
            <a:r>
              <a:rPr lang="en-US" sz="2600" dirty="0"/>
              <a:t>HB96 continued the fair school funding plan, </a:t>
            </a:r>
            <a:r>
              <a:rPr lang="en-US" sz="2800" dirty="0"/>
              <a:t>we have no idea if it will be continued or funded in the FY28-29 state budget.</a:t>
            </a:r>
            <a:endParaRPr lang="en-US" sz="2600" dirty="0"/>
          </a:p>
          <a:p>
            <a:pPr marL="342900" indent="-342900" eaLnBrk="1" hangingPunct="1">
              <a:lnSpc>
                <a:spcPct val="90000"/>
              </a:lnSpc>
              <a:buFont typeface="Arial" panose="020B0604020202020204" pitchFamily="34" charset="0"/>
              <a:buChar char="•"/>
              <a:defRPr/>
            </a:pPr>
            <a:r>
              <a:rPr lang="en-US" sz="2600" dirty="0"/>
              <a:t>HB96 the fair school funding plan helped us in FY24 &amp; FY25.</a:t>
            </a:r>
          </a:p>
          <a:p>
            <a:pPr marL="342900" indent="-342900" eaLnBrk="1" hangingPunct="1">
              <a:lnSpc>
                <a:spcPct val="90000"/>
              </a:lnSpc>
              <a:buFont typeface="Arial" panose="020B0604020202020204" pitchFamily="34" charset="0"/>
              <a:buChar char="•"/>
              <a:defRPr/>
            </a:pPr>
            <a:r>
              <a:rPr lang="en-US" sz="2600" dirty="0"/>
              <a:t>Foundation program had us on the formula in FY26 &amp; FY27.  </a:t>
            </a:r>
          </a:p>
          <a:p>
            <a:pPr marL="342900" indent="-342900">
              <a:lnSpc>
                <a:spcPct val="90000"/>
              </a:lnSpc>
              <a:buFont typeface="Arial" panose="020B0604020202020204" pitchFamily="34" charset="0"/>
              <a:buChar char="•"/>
              <a:defRPr/>
            </a:pPr>
            <a:r>
              <a:rPr lang="en-US" sz="2600" dirty="0"/>
              <a:t>However, enrollment declines will translate into lower revenues if we are on the foundation formula this is a concern for all formula district's like ours.</a:t>
            </a:r>
          </a:p>
          <a:p>
            <a:pPr marL="342900" indent="-342900" eaLnBrk="1" hangingPunct="1">
              <a:lnSpc>
                <a:spcPct val="90000"/>
              </a:lnSpc>
              <a:buFont typeface="Arial" panose="020B0604020202020204" pitchFamily="34" charset="0"/>
              <a:buChar char="•"/>
              <a:defRPr/>
            </a:pPr>
            <a:r>
              <a:rPr lang="en-US" sz="2600" dirty="0"/>
              <a:t>Total revenue is estimated to grow 0.5% annually over the next 5 years while expense are estimated to grow by 2.4% a year as the district slowly reduces costs to match revenues.</a:t>
            </a:r>
          </a:p>
          <a:p>
            <a:pPr marL="342900" indent="-342900" eaLnBrk="1" hangingPunct="1">
              <a:lnSpc>
                <a:spcPct val="90000"/>
              </a:lnSpc>
              <a:buFont typeface="Arial" panose="020B0604020202020204" pitchFamily="34" charset="0"/>
              <a:buChar char="•"/>
              <a:defRPr/>
            </a:pPr>
            <a:r>
              <a:rPr lang="en-US" sz="2600" dirty="0"/>
              <a:t>HB96 eliminated Supplemental Targeted Assistance for our district in FY26 which is costing us $131,135 a year or a loss of $655,675 for the five (5) year forecast.</a:t>
            </a:r>
          </a:p>
          <a:p>
            <a:pPr marL="342900" indent="-342900" eaLnBrk="1" hangingPunct="1">
              <a:lnSpc>
                <a:spcPct val="90000"/>
              </a:lnSpc>
              <a:buFont typeface="Arial" panose="020B0604020202020204" pitchFamily="34" charset="0"/>
              <a:buChar char="•"/>
              <a:defRPr/>
            </a:pPr>
            <a:r>
              <a:rPr lang="en-US" sz="2600" dirty="0"/>
              <a:t>HB186 will claw back $706,723</a:t>
            </a:r>
          </a:p>
        </p:txBody>
      </p:sp>
    </p:spTree>
    <p:extLst>
      <p:ext uri="{BB962C8B-B14F-4D97-AF65-F5344CB8AC3E}">
        <p14:creationId xmlns:p14="http://schemas.microsoft.com/office/powerpoint/2010/main" val="2068066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329" name="Rectangle 10328">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6CC0FE"/>
              </a:solidFill>
              <a:effectLst/>
              <a:uLnTx/>
              <a:uFillTx/>
              <a:latin typeface="Calibri" panose="020F0502020204030204"/>
              <a:ea typeface="+mn-ea"/>
              <a:cs typeface="+mn-cs"/>
            </a:endParaRPr>
          </a:p>
        </p:txBody>
      </p:sp>
      <p:sp useBgFill="1">
        <p:nvSpPr>
          <p:cNvPr id="10331" name="Rectangle 10330">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4"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6CC0FE"/>
              </a:solidFill>
              <a:effectLst/>
              <a:uLnTx/>
              <a:uFillTx/>
              <a:latin typeface="Calibri" panose="020F0502020204030204"/>
              <a:ea typeface="+mn-ea"/>
              <a:cs typeface="+mn-cs"/>
            </a:endParaRPr>
          </a:p>
        </p:txBody>
      </p:sp>
      <p:sp>
        <p:nvSpPr>
          <p:cNvPr id="10332" name="Rectangle 10331">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914813" y="1914812"/>
            <a:ext cx="6858000" cy="3028377"/>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6CC0FE"/>
              </a:solidFill>
              <a:effectLst/>
              <a:uLnTx/>
              <a:uFillTx/>
              <a:latin typeface="Calibri" panose="020F0502020204030204"/>
              <a:ea typeface="+mn-ea"/>
              <a:cs typeface="+mn-cs"/>
            </a:endParaRPr>
          </a:p>
        </p:txBody>
      </p:sp>
      <p:sp>
        <p:nvSpPr>
          <p:cNvPr id="10333" name="Rectangle 10332">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914814" y="1924949"/>
            <a:ext cx="6857999" cy="302837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6CC0FE"/>
              </a:solidFill>
              <a:effectLst/>
              <a:uLnTx/>
              <a:uFillTx/>
              <a:latin typeface="Calibri" panose="020F0502020204030204"/>
              <a:ea typeface="+mn-ea"/>
              <a:cs typeface="+mn-cs"/>
            </a:endParaRPr>
          </a:p>
        </p:txBody>
      </p:sp>
      <p:sp>
        <p:nvSpPr>
          <p:cNvPr id="10334" name="Rectangle 10333">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263195" y="4092815"/>
            <a:ext cx="2501979" cy="302838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6CC0FE"/>
              </a:solidFill>
              <a:effectLst/>
              <a:uLnTx/>
              <a:uFillTx/>
              <a:latin typeface="Calibri" panose="020F0502020204030204"/>
              <a:ea typeface="+mn-ea"/>
              <a:cs typeface="+mn-cs"/>
            </a:endParaRPr>
          </a:p>
        </p:txBody>
      </p:sp>
      <p:sp>
        <p:nvSpPr>
          <p:cNvPr id="10328" name="Freeform: Shape 10327">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376302" y="969718"/>
            <a:ext cx="292526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6CC0FE"/>
              </a:solidFill>
              <a:effectLst/>
              <a:uLnTx/>
              <a:uFillTx/>
              <a:latin typeface="Calibri" panose="020F0502020204030204"/>
              <a:ea typeface="+mn-ea"/>
              <a:cs typeface="+mn-cs"/>
            </a:endParaRPr>
          </a:p>
        </p:txBody>
      </p:sp>
      <p:sp>
        <p:nvSpPr>
          <p:cNvPr id="10330" name="Rectangle 10329">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914820" y="1904672"/>
            <a:ext cx="6858003" cy="3028376"/>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6CC0FE"/>
              </a:solidFill>
              <a:effectLst/>
              <a:uLnTx/>
              <a:uFillTx/>
              <a:latin typeface="Calibri" panose="020F0502020204030204"/>
              <a:ea typeface="+mn-ea"/>
              <a:cs typeface="+mn-cs"/>
            </a:endParaRPr>
          </a:p>
        </p:txBody>
      </p:sp>
      <p:sp>
        <p:nvSpPr>
          <p:cNvPr id="10242" name="Rectangle 2"/>
          <p:cNvSpPr>
            <a:spLocks noGrp="1" noChangeArrowheads="1"/>
          </p:cNvSpPr>
          <p:nvPr>
            <p:ph type="title"/>
          </p:nvPr>
        </p:nvSpPr>
        <p:spPr>
          <a:xfrm>
            <a:off x="350041" y="586855"/>
            <a:ext cx="2401025" cy="3387497"/>
          </a:xfrm>
        </p:spPr>
        <p:txBody>
          <a:bodyPr anchor="b">
            <a:normAutofit/>
          </a:bodyPr>
          <a:lstStyle/>
          <a:p>
            <a:pPr algn="r">
              <a:defRPr/>
            </a:pPr>
            <a:r>
              <a:rPr lang="en-US" sz="3000" b="1">
                <a:solidFill>
                  <a:srgbClr val="FFFFFF"/>
                </a:solidFill>
              </a:rPr>
              <a:t>O.R.C. and O.A.C. Requirements</a:t>
            </a:r>
            <a:br>
              <a:rPr lang="en-US" sz="3000" b="1">
                <a:solidFill>
                  <a:srgbClr val="FFFFFF"/>
                </a:solidFill>
              </a:rPr>
            </a:br>
            <a:endParaRPr lang="en-US" sz="3000" b="1">
              <a:solidFill>
                <a:srgbClr val="FFFFFF"/>
              </a:solidFill>
            </a:endParaRPr>
          </a:p>
        </p:txBody>
      </p:sp>
      <p:sp>
        <p:nvSpPr>
          <p:cNvPr id="10243" name="Rectangle 3"/>
          <p:cNvSpPr>
            <a:spLocks noGrp="1" noChangeArrowheads="1"/>
          </p:cNvSpPr>
          <p:nvPr>
            <p:ph idx="1"/>
          </p:nvPr>
        </p:nvSpPr>
        <p:spPr>
          <a:xfrm>
            <a:off x="3200400" y="586856"/>
            <a:ext cx="5323804" cy="5608672"/>
          </a:xfrm>
        </p:spPr>
        <p:txBody>
          <a:bodyPr anchor="ctr">
            <a:noAutofit/>
          </a:bodyPr>
          <a:lstStyle/>
          <a:p>
            <a:pPr marL="0" indent="0" eaLnBrk="1" hangingPunct="1">
              <a:buNone/>
              <a:defRPr/>
            </a:pPr>
            <a:endParaRPr lang="en-US" sz="2200" dirty="0"/>
          </a:p>
          <a:p>
            <a:pPr marL="342900" indent="-342900" defTabSz="914400" eaLnBrk="0" hangingPunct="0">
              <a:spcBef>
                <a:spcPct val="0"/>
              </a:spcBef>
              <a:buClrTx/>
              <a:buSzTx/>
              <a:buFont typeface="Wingdings" panose="05000000000000000000" pitchFamily="2" charset="2"/>
              <a:buChar char="Ø"/>
              <a:defRPr/>
            </a:pPr>
            <a:r>
              <a:rPr lang="en-US" sz="1800" dirty="0"/>
              <a:t>O.R.C. 5705.391 and O.A.C. 3301-92-04</a:t>
            </a:r>
          </a:p>
          <a:p>
            <a:pPr marL="685800" lvl="2" indent="-342900" defTabSz="914400" eaLnBrk="0" hangingPunct="0">
              <a:spcBef>
                <a:spcPct val="0"/>
              </a:spcBef>
              <a:buFont typeface="Wingdings" panose="05000000000000000000" pitchFamily="2" charset="2"/>
              <a:buChar char="Ø"/>
              <a:defRPr/>
            </a:pPr>
            <a:r>
              <a:rPr lang="en-US" sz="1800" dirty="0"/>
              <a:t>HB96, our current state budget, changed the dates and years of a district forecast submission.</a:t>
            </a:r>
          </a:p>
          <a:p>
            <a:pPr marL="685800" lvl="2" indent="-342900" defTabSz="914400" eaLnBrk="0" hangingPunct="0">
              <a:spcBef>
                <a:spcPct val="0"/>
              </a:spcBef>
              <a:buFont typeface="Wingdings" panose="05000000000000000000" pitchFamily="2" charset="2"/>
              <a:buChar char="Ø"/>
              <a:defRPr/>
            </a:pPr>
            <a:r>
              <a:rPr lang="en-US" sz="1800" dirty="0"/>
              <a:t>HB96 requires a Board of Education to submit a four-year projection of operational revenues and expenditures along with assumptions to the Ohio Department of Education prior to October 15</a:t>
            </a:r>
            <a:r>
              <a:rPr lang="en-US" sz="1800" baseline="30000" dirty="0"/>
              <a:t>th</a:t>
            </a:r>
            <a:r>
              <a:rPr lang="en-US" sz="1800" dirty="0"/>
              <a:t> and an update by end of February of each fiscal year.</a:t>
            </a:r>
          </a:p>
          <a:p>
            <a:pPr marL="685800" lvl="2" indent="-342900" defTabSz="914400" eaLnBrk="0" hangingPunct="0">
              <a:spcBef>
                <a:spcPct val="0"/>
              </a:spcBef>
              <a:buFont typeface="Wingdings" panose="05000000000000000000" pitchFamily="2" charset="2"/>
              <a:buChar char="Ø"/>
              <a:defRPr/>
            </a:pPr>
            <a:r>
              <a:rPr lang="en-US" sz="1800" dirty="0"/>
              <a:t>In FY27, the filing dates moved to August 31 and an update February 28.</a:t>
            </a:r>
          </a:p>
          <a:p>
            <a:pPr marL="342900" lvl="1" indent="-342900" defTabSz="914400" eaLnBrk="0" hangingPunct="0">
              <a:spcBef>
                <a:spcPct val="0"/>
              </a:spcBef>
              <a:buClrTx/>
              <a:buSzTx/>
              <a:buFont typeface="Wingdings" panose="05000000000000000000" pitchFamily="2" charset="2"/>
              <a:buChar char="Ø"/>
              <a:defRPr/>
            </a:pPr>
            <a:endParaRPr lang="en-US" sz="1800" dirty="0"/>
          </a:p>
          <a:p>
            <a:pPr marL="685800" lvl="2" indent="-342900" defTabSz="914400" eaLnBrk="0" hangingPunct="0">
              <a:spcBef>
                <a:spcPct val="0"/>
              </a:spcBef>
              <a:buFont typeface="Wingdings" panose="05000000000000000000" pitchFamily="2" charset="2"/>
              <a:buChar char="Ø"/>
              <a:defRPr/>
            </a:pPr>
            <a:r>
              <a:rPr lang="en-US" sz="1800" dirty="0"/>
              <a:t>Required funds to be included in the five-year forecast are:</a:t>
            </a:r>
          </a:p>
          <a:p>
            <a:pPr marL="1028700" lvl="4" indent="-342900" defTabSz="914400" eaLnBrk="0" hangingPunct="0">
              <a:spcBef>
                <a:spcPct val="0"/>
              </a:spcBef>
              <a:buFont typeface="Wingdings" panose="05000000000000000000" pitchFamily="2" charset="2"/>
              <a:buChar char="Ø"/>
              <a:defRPr/>
            </a:pPr>
            <a:r>
              <a:rPr lang="en-US" dirty="0"/>
              <a:t>General Funds (001)</a:t>
            </a:r>
          </a:p>
          <a:p>
            <a:pPr marL="1028700" lvl="4" indent="-342900" defTabSz="914400" eaLnBrk="0" hangingPunct="0">
              <a:spcBef>
                <a:spcPct val="0"/>
              </a:spcBef>
              <a:buFont typeface="Wingdings" panose="05000000000000000000" pitchFamily="2" charset="2"/>
              <a:buChar char="Ø"/>
              <a:defRPr/>
            </a:pPr>
            <a:r>
              <a:rPr lang="en-US" dirty="0"/>
              <a:t>Any special cost center associated with general fund money</a:t>
            </a:r>
          </a:p>
          <a:p>
            <a:pPr marL="1028700" lvl="4" indent="-342900" defTabSz="914400" eaLnBrk="0" hangingPunct="0">
              <a:spcBef>
                <a:spcPct val="0"/>
              </a:spcBef>
              <a:buFont typeface="Wingdings" panose="05000000000000000000" pitchFamily="2" charset="2"/>
              <a:buChar char="Ø"/>
              <a:defRPr/>
            </a:pPr>
            <a:r>
              <a:rPr lang="en-US" dirty="0"/>
              <a:t>Emergency levy funds (016)</a:t>
            </a:r>
          </a:p>
          <a:p>
            <a:pPr marL="1028700" lvl="4" indent="-342900" defTabSz="914400" eaLnBrk="0" hangingPunct="0">
              <a:spcBef>
                <a:spcPct val="0"/>
              </a:spcBef>
              <a:buFont typeface="Wingdings" panose="05000000000000000000" pitchFamily="2" charset="2"/>
              <a:buChar char="Ø"/>
              <a:defRPr/>
            </a:pPr>
            <a:r>
              <a:rPr lang="en-US" dirty="0"/>
              <a:t>Any debt service (002) activity that would otherwise have gone to the general fund</a:t>
            </a:r>
          </a:p>
          <a:p>
            <a:pPr marL="114300" lvl="2" indent="-342900" eaLnBrk="0" hangingPunct="0">
              <a:spcBef>
                <a:spcPct val="0"/>
              </a:spcBef>
              <a:buFont typeface="Wingdings" panose="05000000000000000000" pitchFamily="2" charset="2"/>
              <a:buChar char="Ø"/>
              <a:defRPr/>
            </a:pPr>
            <a:r>
              <a:rPr lang="en-US" sz="1800" dirty="0"/>
              <a:t>Our district will continue to utilize a five-year forecast and planning horizon.</a:t>
            </a:r>
          </a:p>
        </p:txBody>
      </p:sp>
    </p:spTree>
    <p:extLst>
      <p:ext uri="{BB962C8B-B14F-4D97-AF65-F5344CB8AC3E}">
        <p14:creationId xmlns:p14="http://schemas.microsoft.com/office/powerpoint/2010/main" val="235763904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66F7B41-B58B-1D12-2A63-E2CC311F4440}"/>
              </a:ext>
            </a:extLst>
          </p:cNvPr>
          <p:cNvPicPr>
            <a:picLocks noChangeAspect="1"/>
          </p:cNvPicPr>
          <p:nvPr/>
        </p:nvPicPr>
        <p:blipFill>
          <a:blip r:embed="rId3">
            <a:duotone>
              <a:prstClr val="black"/>
              <a:schemeClr val="tx2">
                <a:tint val="45000"/>
                <a:satMod val="400000"/>
              </a:schemeClr>
            </a:duotone>
          </a:blip>
          <a:stretch>
            <a:fillRect/>
          </a:stretch>
        </p:blipFill>
        <p:spPr>
          <a:xfrm>
            <a:off x="0" y="0"/>
            <a:ext cx="9144000" cy="6857999"/>
          </a:xfrm>
          <a:prstGeom prst="rect">
            <a:avLst/>
          </a:prstGeom>
        </p:spPr>
      </p:pic>
      <p:sp>
        <p:nvSpPr>
          <p:cNvPr id="22530" name="Rectangle 2"/>
          <p:cNvSpPr>
            <a:spLocks noGrp="1" noChangeArrowheads="1"/>
          </p:cNvSpPr>
          <p:nvPr>
            <p:ph type="title"/>
          </p:nvPr>
        </p:nvSpPr>
        <p:spPr>
          <a:xfrm>
            <a:off x="342900" y="228600"/>
            <a:ext cx="8458200" cy="914400"/>
          </a:xfrm>
        </p:spPr>
        <p:txBody>
          <a:bodyPr>
            <a:normAutofit/>
          </a:bodyPr>
          <a:lstStyle/>
          <a:p>
            <a:pPr algn="ctr"/>
            <a:r>
              <a:rPr lang="en-US" altLang="en-US" b="1" dirty="0"/>
              <a:t>Est. General Fund Expenditures FY27</a:t>
            </a:r>
          </a:p>
        </p:txBody>
      </p:sp>
      <p:sp>
        <p:nvSpPr>
          <p:cNvPr id="22531" name="Text Box 8"/>
          <p:cNvSpPr txBox="1">
            <a:spLocks noChangeArrowheads="1"/>
          </p:cNvSpPr>
          <p:nvPr/>
        </p:nvSpPr>
        <p:spPr bwMode="auto">
          <a:xfrm>
            <a:off x="504598" y="5393235"/>
            <a:ext cx="81057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Arial" charset="0"/>
              </a:defRPr>
            </a:lvl1pPr>
            <a:lvl2pPr marL="742950" indent="-285750" eaLnBrk="0" hangingPunct="0">
              <a:spcBef>
                <a:spcPct val="20000"/>
              </a:spcBef>
              <a:buFont typeface="Arial" charset="0"/>
              <a:buChar char="–"/>
              <a:defRPr sz="2800">
                <a:solidFill>
                  <a:schemeClr val="tx1"/>
                </a:solidFill>
                <a:latin typeface="Arial" charset="0"/>
              </a:defRPr>
            </a:lvl2pPr>
            <a:lvl3pPr marL="1143000" indent="-228600" eaLnBrk="0" hangingPunct="0">
              <a:spcBef>
                <a:spcPct val="20000"/>
              </a:spcBef>
              <a:buFont typeface="Arial" charset="0"/>
              <a:buChar char="•"/>
              <a:defRPr sz="2400">
                <a:solidFill>
                  <a:schemeClr val="tx1"/>
                </a:solidFill>
                <a:latin typeface="Arial" charset="0"/>
              </a:defRPr>
            </a:lvl3pPr>
            <a:lvl4pPr marL="1600200" indent="-228600" eaLnBrk="0" hangingPunct="0">
              <a:spcBef>
                <a:spcPct val="20000"/>
              </a:spcBef>
              <a:buFont typeface="Arial" charset="0"/>
              <a:buChar char="–"/>
              <a:defRPr sz="2000">
                <a:solidFill>
                  <a:schemeClr val="tx1"/>
                </a:solidFill>
                <a:latin typeface="Arial" charset="0"/>
              </a:defRPr>
            </a:lvl4pPr>
            <a:lvl5pPr marL="2057400" indent="-228600" eaLnBrk="0" hangingPunct="0">
              <a:spcBef>
                <a:spcPct val="20000"/>
              </a:spcBef>
              <a:buFont typeface="Arial" charset="0"/>
              <a:buChar char="»"/>
              <a:defRPr sz="2000">
                <a:solidFill>
                  <a:schemeClr val="tx1"/>
                </a:solidFill>
                <a:latin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defRPr>
            </a:lvl9pPr>
          </a:lstStyle>
          <a:p>
            <a:pPr marL="342900" indent="-342900">
              <a:spcBef>
                <a:spcPct val="0"/>
              </a:spcBef>
              <a:buFont typeface="Wingdings" panose="05000000000000000000" pitchFamily="2" charset="2"/>
              <a:buChar char="Ø"/>
            </a:pPr>
            <a:r>
              <a:rPr lang="en-US" altLang="en-US" sz="2400" dirty="0">
                <a:latin typeface="+mn-lt"/>
              </a:rPr>
              <a:t>Wages and benefits are estimated to be 75.6%.</a:t>
            </a:r>
          </a:p>
        </p:txBody>
      </p:sp>
      <p:graphicFrame>
        <p:nvGraphicFramePr>
          <p:cNvPr id="4" name="Object 1">
            <a:extLst>
              <a:ext uri="{FF2B5EF4-FFF2-40B4-BE49-F238E27FC236}">
                <a16:creationId xmlns:a16="http://schemas.microsoft.com/office/drawing/2014/main" id="{67953B2A-F2E9-F819-E32B-A6125358C3EC}"/>
              </a:ext>
            </a:extLst>
          </p:cNvPr>
          <p:cNvGraphicFramePr>
            <a:graphicFrameLocks noChangeAspect="1"/>
          </p:cNvGraphicFramePr>
          <p:nvPr>
            <p:extLst>
              <p:ext uri="{D42A27DB-BD31-4B8C-83A1-F6EECF244321}">
                <p14:modId xmlns:p14="http://schemas.microsoft.com/office/powerpoint/2010/main" val="3245840215"/>
              </p:ext>
            </p:extLst>
          </p:nvPr>
        </p:nvGraphicFramePr>
        <p:xfrm>
          <a:off x="519113" y="1136754"/>
          <a:ext cx="8105775" cy="4176713"/>
        </p:xfrm>
        <a:graphic>
          <a:graphicData uri="http://schemas.openxmlformats.org/presentationml/2006/ole">
            <mc:AlternateContent xmlns:mc="http://schemas.openxmlformats.org/markup-compatibility/2006">
              <mc:Choice xmlns:v="urn:schemas-microsoft-com:vml" Requires="v">
                <p:oleObj name="Worksheet" r:id="rId4" imgW="8744050" imgH="3781425" progId="Excel.Sheet.12">
                  <p:link updateAutomatic="1"/>
                </p:oleObj>
              </mc:Choice>
              <mc:Fallback>
                <p:oleObj name="Worksheet" r:id="rId4" imgW="8744050" imgH="3781425" progId="Excel.Sheet.12">
                  <p:link updateAutomatic="1"/>
                  <p:pic>
                    <p:nvPicPr>
                      <p:cNvPr id="11268" name="Object 1"/>
                      <p:cNvPicPr>
                        <a:picLocks noChangeAspect="1" noChangeArrowheads="1"/>
                      </p:cNvPicPr>
                      <p:nvPr/>
                    </p:nvPicPr>
                    <p:blipFill>
                      <a:blip r:embed="rId5"/>
                      <a:srcRect/>
                      <a:stretch>
                        <a:fillRect/>
                      </a:stretch>
                    </p:blipFill>
                    <p:spPr bwMode="auto">
                      <a:xfrm>
                        <a:off x="519113" y="1136754"/>
                        <a:ext cx="8105775" cy="4176713"/>
                      </a:xfrm>
                      <a:prstGeom prst="rect">
                        <a:avLst/>
                      </a:prstGeom>
                      <a:noFill/>
                      <a:ln>
                        <a:noFill/>
                      </a:ln>
                    </p:spPr>
                  </p:pic>
                </p:oleObj>
              </mc:Fallback>
            </mc:AlternateContent>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B57063C-9EAB-6657-B1F3-45A370C05E01}"/>
              </a:ext>
            </a:extLst>
          </p:cNvPr>
          <p:cNvPicPr>
            <a:picLocks noChangeAspect="1"/>
          </p:cNvPicPr>
          <p:nvPr/>
        </p:nvPicPr>
        <p:blipFill>
          <a:blip r:embed="rId2">
            <a:duotone>
              <a:prstClr val="black"/>
              <a:schemeClr val="tx2">
                <a:tint val="45000"/>
                <a:satMod val="400000"/>
              </a:schemeClr>
            </a:duotone>
          </a:blip>
          <a:stretch>
            <a:fillRect/>
          </a:stretch>
        </p:blipFill>
        <p:spPr>
          <a:xfrm>
            <a:off x="0" y="0"/>
            <a:ext cx="9144000" cy="6857999"/>
          </a:xfrm>
          <a:prstGeom prst="rect">
            <a:avLst/>
          </a:prstGeom>
        </p:spPr>
      </p:pic>
      <p:sp>
        <p:nvSpPr>
          <p:cNvPr id="23554" name="Rectangle 2"/>
          <p:cNvSpPr>
            <a:spLocks noGrp="1" noChangeArrowheads="1"/>
          </p:cNvSpPr>
          <p:nvPr>
            <p:ph type="title"/>
          </p:nvPr>
        </p:nvSpPr>
        <p:spPr>
          <a:xfrm>
            <a:off x="152400" y="171450"/>
            <a:ext cx="8839199" cy="685800"/>
          </a:xfrm>
        </p:spPr>
        <p:txBody>
          <a:bodyPr>
            <a:normAutofit/>
          </a:bodyPr>
          <a:lstStyle/>
          <a:p>
            <a:pPr algn="ctr"/>
            <a:r>
              <a:rPr lang="en-US" altLang="en-US" sz="2800" b="1" dirty="0"/>
              <a:t>General Fund Expenditures By Object FY24 through Est. FY31</a:t>
            </a:r>
          </a:p>
        </p:txBody>
      </p:sp>
      <p:sp>
        <p:nvSpPr>
          <p:cNvPr id="23555" name="Rectangle 5"/>
          <p:cNvSpPr>
            <a:spLocks noChangeArrowheads="1"/>
          </p:cNvSpPr>
          <p:nvPr/>
        </p:nvSpPr>
        <p:spPr bwMode="auto">
          <a:xfrm>
            <a:off x="304799" y="5181600"/>
            <a:ext cx="85344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spcBef>
                <a:spcPct val="20000"/>
              </a:spcBef>
              <a:buFont typeface="Arial" charset="0"/>
              <a:buChar char="•"/>
              <a:defRPr sz="3200">
                <a:solidFill>
                  <a:schemeClr val="tx1"/>
                </a:solidFill>
                <a:latin typeface="Arial" charset="0"/>
              </a:defRPr>
            </a:lvl1pPr>
            <a:lvl2pPr marL="800100" indent="-342900" eaLnBrk="0" hangingPunct="0">
              <a:spcBef>
                <a:spcPct val="20000"/>
              </a:spcBef>
              <a:buFont typeface="Arial" charset="0"/>
              <a:buChar char="–"/>
              <a:defRPr sz="2800">
                <a:solidFill>
                  <a:schemeClr val="tx1"/>
                </a:solidFill>
                <a:latin typeface="Arial" charset="0"/>
              </a:defRPr>
            </a:lvl2pPr>
            <a:lvl3pPr marL="1143000" indent="-228600" eaLnBrk="0" hangingPunct="0">
              <a:spcBef>
                <a:spcPct val="20000"/>
              </a:spcBef>
              <a:buFont typeface="Arial" charset="0"/>
              <a:buChar char="•"/>
              <a:defRPr sz="2400">
                <a:solidFill>
                  <a:schemeClr val="tx1"/>
                </a:solidFill>
                <a:latin typeface="Arial" charset="0"/>
              </a:defRPr>
            </a:lvl3pPr>
            <a:lvl4pPr marL="1600200" indent="-228600" eaLnBrk="0" hangingPunct="0">
              <a:spcBef>
                <a:spcPct val="20000"/>
              </a:spcBef>
              <a:buFont typeface="Arial" charset="0"/>
              <a:buChar char="–"/>
              <a:defRPr sz="2000">
                <a:solidFill>
                  <a:schemeClr val="tx1"/>
                </a:solidFill>
                <a:latin typeface="Arial" charset="0"/>
              </a:defRPr>
            </a:lvl4pPr>
            <a:lvl5pPr marL="2057400" indent="-228600" eaLnBrk="0" hangingPunct="0">
              <a:spcBef>
                <a:spcPct val="20000"/>
              </a:spcBef>
              <a:buFont typeface="Arial" charset="0"/>
              <a:buChar char="»"/>
              <a:defRPr sz="2000">
                <a:solidFill>
                  <a:schemeClr val="tx1"/>
                </a:solidFill>
                <a:latin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defRPr>
            </a:lvl9pPr>
          </a:lstStyle>
          <a:p>
            <a:pPr marL="347663" lvl="1" indent="-347663">
              <a:spcBef>
                <a:spcPct val="0"/>
              </a:spcBef>
              <a:buFont typeface="Wingdings" panose="05000000000000000000" pitchFamily="2" charset="2"/>
              <a:buChar char="Ø"/>
            </a:pPr>
            <a:r>
              <a:rPr lang="en-US" altLang="en-US" sz="2400" dirty="0">
                <a:latin typeface="+mn-lt"/>
              </a:rPr>
              <a:t>Costs continue to rise faster than inflation…note that benefits continue growing the fastest.</a:t>
            </a:r>
          </a:p>
          <a:p>
            <a:pPr marL="347663" lvl="1" indent="-347663">
              <a:spcBef>
                <a:spcPct val="0"/>
              </a:spcBef>
              <a:buFont typeface="Wingdings" panose="05000000000000000000" pitchFamily="2" charset="2"/>
              <a:buChar char="Ø"/>
            </a:pPr>
            <a:r>
              <a:rPr lang="en-US" altLang="en-US" sz="2400" dirty="0">
                <a:latin typeface="+mn-lt"/>
              </a:rPr>
              <a:t>Dip in FY24 due to using ESSER funds to help General Fund.</a:t>
            </a:r>
          </a:p>
        </p:txBody>
      </p:sp>
      <p:graphicFrame>
        <p:nvGraphicFramePr>
          <p:cNvPr id="3" name="Object 1">
            <a:extLst>
              <a:ext uri="{FF2B5EF4-FFF2-40B4-BE49-F238E27FC236}">
                <a16:creationId xmlns:a16="http://schemas.microsoft.com/office/drawing/2014/main" id="{D7840C5E-2798-E0A3-03A0-595B75F5A40D}"/>
              </a:ext>
            </a:extLst>
          </p:cNvPr>
          <p:cNvGraphicFramePr>
            <a:graphicFrameLocks noChangeAspect="1"/>
          </p:cNvGraphicFramePr>
          <p:nvPr>
            <p:extLst>
              <p:ext uri="{D42A27DB-BD31-4B8C-83A1-F6EECF244321}">
                <p14:modId xmlns:p14="http://schemas.microsoft.com/office/powerpoint/2010/main" val="943270896"/>
              </p:ext>
            </p:extLst>
          </p:nvPr>
        </p:nvGraphicFramePr>
        <p:xfrm>
          <a:off x="335756" y="857250"/>
          <a:ext cx="8472488" cy="4268652"/>
        </p:xfrm>
        <a:graphic>
          <a:graphicData uri="http://schemas.openxmlformats.org/presentationml/2006/ole">
            <mc:AlternateContent xmlns:mc="http://schemas.openxmlformats.org/markup-compatibility/2006">
              <mc:Choice xmlns:v="urn:schemas-microsoft-com:vml" Requires="v">
                <p:oleObj name="Worksheet" r:id="rId3" imgW="8715267" imgH="4391025" progId="Excel.Sheet.12">
                  <p:link updateAutomatic="1"/>
                </p:oleObj>
              </mc:Choice>
              <mc:Fallback>
                <p:oleObj name="Worksheet" r:id="rId3" imgW="8715267" imgH="4391025" progId="Excel.Sheet.12">
                  <p:link updateAutomatic="1"/>
                  <p:pic>
                    <p:nvPicPr>
                      <p:cNvPr id="12292" name="Object 1"/>
                      <p:cNvPicPr>
                        <a:picLocks noChangeAspect="1" noChangeArrowheads="1"/>
                      </p:cNvPicPr>
                      <p:nvPr/>
                    </p:nvPicPr>
                    <p:blipFill>
                      <a:blip r:embed="rId4"/>
                      <a:srcRect/>
                      <a:stretch>
                        <a:fillRect/>
                      </a:stretch>
                    </p:blipFill>
                    <p:spPr bwMode="auto">
                      <a:xfrm>
                        <a:off x="335756" y="857250"/>
                        <a:ext cx="8472488" cy="4268652"/>
                      </a:xfrm>
                      <a:prstGeom prst="rect">
                        <a:avLst/>
                      </a:prstGeom>
                      <a:noFill/>
                      <a:ln>
                        <a:noFill/>
                      </a:ln>
                    </p:spPr>
                  </p:pic>
                </p:oleObj>
              </mc:Fallback>
            </mc:AlternateContent>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D45D722-8EC8-24B7-CBF4-D1BC1E7FA1EB}"/>
              </a:ext>
            </a:extLst>
          </p:cNvPr>
          <p:cNvPicPr>
            <a:picLocks noChangeAspect="1"/>
          </p:cNvPicPr>
          <p:nvPr/>
        </p:nvPicPr>
        <p:blipFill>
          <a:blip r:embed="rId3">
            <a:duotone>
              <a:prstClr val="black"/>
              <a:schemeClr val="tx2">
                <a:tint val="45000"/>
                <a:satMod val="400000"/>
              </a:schemeClr>
            </a:duotone>
          </a:blip>
          <a:stretch>
            <a:fillRect/>
          </a:stretch>
        </p:blipFill>
        <p:spPr>
          <a:xfrm>
            <a:off x="52754" y="23447"/>
            <a:ext cx="9144000" cy="6857999"/>
          </a:xfrm>
          <a:prstGeom prst="rect">
            <a:avLst/>
          </a:prstGeom>
        </p:spPr>
      </p:pic>
      <p:sp>
        <p:nvSpPr>
          <p:cNvPr id="20482" name="Rectangle 2"/>
          <p:cNvSpPr>
            <a:spLocks noGrp="1" noChangeArrowheads="1"/>
          </p:cNvSpPr>
          <p:nvPr>
            <p:ph type="title"/>
          </p:nvPr>
        </p:nvSpPr>
        <p:spPr>
          <a:xfrm>
            <a:off x="228600" y="76200"/>
            <a:ext cx="8839200" cy="685800"/>
          </a:xfrm>
        </p:spPr>
        <p:txBody>
          <a:bodyPr>
            <a:normAutofit/>
          </a:bodyPr>
          <a:lstStyle/>
          <a:p>
            <a:pPr algn="ctr"/>
            <a:r>
              <a:rPr lang="en-US" altLang="en-US" sz="3600" b="1" dirty="0"/>
              <a:t>Our District Financial Story Overview</a:t>
            </a:r>
          </a:p>
        </p:txBody>
      </p:sp>
      <p:sp>
        <p:nvSpPr>
          <p:cNvPr id="9" name="TextBox 8">
            <a:extLst>
              <a:ext uri="{FF2B5EF4-FFF2-40B4-BE49-F238E27FC236}">
                <a16:creationId xmlns:a16="http://schemas.microsoft.com/office/drawing/2014/main" id="{A452FC56-164F-4F5B-B9F3-E9B93E9A10A3}"/>
              </a:ext>
            </a:extLst>
          </p:cNvPr>
          <p:cNvSpPr txBox="1"/>
          <p:nvPr/>
        </p:nvSpPr>
        <p:spPr>
          <a:xfrm>
            <a:off x="216877" y="855785"/>
            <a:ext cx="8686800" cy="5570756"/>
          </a:xfrm>
          <a:prstGeom prst="rect">
            <a:avLst/>
          </a:prstGeom>
          <a:noFill/>
        </p:spPr>
        <p:txBody>
          <a:bodyPr wrap="square">
            <a:spAutoFit/>
          </a:bodyPr>
          <a:lstStyle/>
          <a:p>
            <a:pPr marL="342900" marR="0" lvl="0" indent="-342900" algn="l" defTabSz="457200" rtl="0" eaLnBrk="1" fontAlgn="auto" latinLnBrk="0" hangingPunct="1">
              <a:lnSpc>
                <a:spcPct val="90000"/>
              </a:lnSpc>
              <a:spcBef>
                <a:spcPts val="600"/>
              </a:spcBef>
              <a:spcAft>
                <a:spcPts val="0"/>
              </a:spcAft>
              <a:buClrTx/>
              <a:buSzTx/>
              <a:buFont typeface="Wingdings" panose="05000000000000000000" pitchFamily="2" charset="2"/>
              <a:buChar char="Ø"/>
              <a:tabLst/>
              <a:defRPr/>
            </a:pPr>
            <a:r>
              <a:rPr kumimoji="0" lang="en-US" sz="2000" b="0" i="0" u="none" strike="noStrike" kern="1200" cap="none" spc="0" normalizeH="0" baseline="0" noProof="0" dirty="0">
                <a:ln>
                  <a:noFill/>
                </a:ln>
                <a:effectLst/>
                <a:uLnTx/>
                <a:uFillTx/>
                <a:latin typeface="Calibri" panose="020F0502020204030204"/>
                <a:ea typeface="+mn-ea"/>
                <a:cs typeface="+mn-cs"/>
              </a:rPr>
              <a:t>HB96 continued the phase-in of the fair school funding plan FY26 &amp; FY27.</a:t>
            </a:r>
          </a:p>
          <a:p>
            <a:pPr marL="342900" marR="0" lvl="0" indent="-342900" algn="l" defTabSz="457200" rtl="0" eaLnBrk="1" fontAlgn="auto" latinLnBrk="0" hangingPunct="1">
              <a:lnSpc>
                <a:spcPct val="90000"/>
              </a:lnSpc>
              <a:spcBef>
                <a:spcPts val="600"/>
              </a:spcBef>
              <a:spcAft>
                <a:spcPts val="0"/>
              </a:spcAft>
              <a:buClrTx/>
              <a:buSzTx/>
              <a:buFont typeface="Wingdings" panose="05000000000000000000" pitchFamily="2" charset="2"/>
              <a:buChar char="Ø"/>
              <a:tabLst/>
              <a:defRPr/>
            </a:pPr>
            <a:r>
              <a:rPr kumimoji="0" lang="en-US" sz="2000" b="0" i="0" u="none" strike="noStrike" kern="1200" cap="none" spc="0" normalizeH="0" baseline="0" noProof="0" dirty="0">
                <a:ln>
                  <a:noFill/>
                </a:ln>
                <a:effectLst/>
                <a:uLnTx/>
                <a:uFillTx/>
                <a:latin typeface="Calibri" panose="020F0502020204030204"/>
                <a:ea typeface="+mn-ea"/>
                <a:cs typeface="+mn-cs"/>
              </a:rPr>
              <a:t>Current funding has us on the formula through FY27 but revenue isn’t growing.</a:t>
            </a:r>
          </a:p>
          <a:p>
            <a:pPr marL="342900" marR="0" lvl="0" indent="-342900" algn="l" defTabSz="457200" rtl="0" eaLnBrk="1" fontAlgn="auto" latinLnBrk="0" hangingPunct="1">
              <a:lnSpc>
                <a:spcPct val="90000"/>
              </a:lnSpc>
              <a:spcBef>
                <a:spcPts val="600"/>
              </a:spcBef>
              <a:spcAft>
                <a:spcPts val="0"/>
              </a:spcAft>
              <a:buClrTx/>
              <a:buSzTx/>
              <a:buFont typeface="Wingdings" panose="05000000000000000000" pitchFamily="2" charset="2"/>
              <a:buChar char="Ø"/>
              <a:tabLst/>
              <a:defRPr/>
            </a:pPr>
            <a:r>
              <a:rPr kumimoji="0" lang="en-US" sz="2000" b="0" i="0" u="none" strike="noStrike" kern="1200" cap="none" spc="0" normalizeH="0" baseline="0" noProof="0" dirty="0">
                <a:ln>
                  <a:noFill/>
                </a:ln>
                <a:effectLst/>
                <a:uLnTx/>
                <a:uFillTx/>
                <a:latin typeface="Calibri" panose="020F0502020204030204"/>
                <a:ea typeface="+mn-ea"/>
                <a:cs typeface="+mn-cs"/>
              </a:rPr>
              <a:t>Future funding is uncertain still for FY28-30.</a:t>
            </a:r>
          </a:p>
          <a:p>
            <a:pPr marL="342900" marR="0" lvl="0" indent="-342900" algn="l" defTabSz="457200" rtl="0" eaLnBrk="1" fontAlgn="auto" latinLnBrk="0" hangingPunct="1">
              <a:lnSpc>
                <a:spcPct val="90000"/>
              </a:lnSpc>
              <a:spcBef>
                <a:spcPts val="600"/>
              </a:spcBef>
              <a:spcAft>
                <a:spcPts val="0"/>
              </a:spcAft>
              <a:buClrTx/>
              <a:buSzTx/>
              <a:buFont typeface="Wingdings" panose="05000000000000000000" pitchFamily="2" charset="2"/>
              <a:buChar char="Ø"/>
              <a:tabLst/>
              <a:defRPr/>
            </a:pPr>
            <a:r>
              <a:rPr kumimoji="0" lang="en-US" sz="2000" b="0" i="0" u="none" strike="noStrike" kern="1200" cap="none" spc="0" normalizeH="0" baseline="0" noProof="0" dirty="0">
                <a:ln>
                  <a:noFill/>
                </a:ln>
                <a:effectLst/>
                <a:uLnTx/>
                <a:uFillTx/>
                <a:latin typeface="Calibri" panose="020F0502020204030204"/>
                <a:ea typeface="+mn-ea"/>
                <a:cs typeface="+mn-cs"/>
              </a:rPr>
              <a:t>We receive 69.8% of revenue from the state and 30.2% from local sources.</a:t>
            </a:r>
          </a:p>
          <a:p>
            <a:pPr marL="342900" marR="0" lvl="0" indent="-342900" algn="l" defTabSz="457200" rtl="0" eaLnBrk="1" fontAlgn="auto" latinLnBrk="0" hangingPunct="1">
              <a:lnSpc>
                <a:spcPct val="90000"/>
              </a:lnSpc>
              <a:spcBef>
                <a:spcPts val="600"/>
              </a:spcBef>
              <a:spcAft>
                <a:spcPts val="0"/>
              </a:spcAft>
              <a:buClrTx/>
              <a:buSzTx/>
              <a:buFont typeface="Wingdings" panose="05000000000000000000" pitchFamily="2" charset="2"/>
              <a:buChar char="Ø"/>
              <a:tabLst/>
              <a:defRPr/>
            </a:pPr>
            <a:r>
              <a:rPr lang="en-US" sz="2000" dirty="0">
                <a:latin typeface="Calibri" panose="020F0502020204030204"/>
              </a:rPr>
              <a:t>State cut Supplemental Targeted Assistance in FY26 costing us $131,135 a year.</a:t>
            </a:r>
          </a:p>
          <a:p>
            <a:pPr marL="342900" marR="0" lvl="0" indent="-342900" algn="l" defTabSz="457200" rtl="0" eaLnBrk="1" fontAlgn="auto" latinLnBrk="0" hangingPunct="1">
              <a:lnSpc>
                <a:spcPct val="90000"/>
              </a:lnSpc>
              <a:spcBef>
                <a:spcPts val="600"/>
              </a:spcBef>
              <a:spcAft>
                <a:spcPts val="0"/>
              </a:spcAft>
              <a:buClrTx/>
              <a:buSzTx/>
              <a:buFont typeface="Wingdings" panose="05000000000000000000" pitchFamily="2" charset="2"/>
              <a:buChar char="Ø"/>
              <a:tabLst/>
              <a:defRPr/>
            </a:pPr>
            <a:r>
              <a:rPr lang="en-US" sz="2000" dirty="0"/>
              <a:t>The package of property tax reforms like HB186 is costing us $706,723 in the forecast is lower property taxes.</a:t>
            </a:r>
          </a:p>
          <a:p>
            <a:pPr marL="342900" marR="0" lvl="0" indent="-342900" algn="l" defTabSz="457200" rtl="0" eaLnBrk="1" fontAlgn="auto" latinLnBrk="0" hangingPunct="1">
              <a:lnSpc>
                <a:spcPct val="90000"/>
              </a:lnSpc>
              <a:spcBef>
                <a:spcPts val="600"/>
              </a:spcBef>
              <a:spcAft>
                <a:spcPts val="0"/>
              </a:spcAft>
              <a:buClrTx/>
              <a:buSzTx/>
              <a:buFont typeface="Wingdings" panose="05000000000000000000" pitchFamily="2" charset="2"/>
              <a:buChar char="Ø"/>
              <a:tabLst/>
              <a:defRPr/>
            </a:pPr>
            <a:r>
              <a:rPr lang="en-US" sz="2000" dirty="0"/>
              <a:t>Hb186 and HB335 will limit growth on future reappraisals and make it harder to pass new levies and renew existing levies.</a:t>
            </a:r>
          </a:p>
          <a:p>
            <a:pPr marL="342900" marR="0" lvl="0" indent="-342900" algn="l" defTabSz="457200" rtl="0" eaLnBrk="1" fontAlgn="auto" latinLnBrk="0" hangingPunct="1">
              <a:lnSpc>
                <a:spcPct val="90000"/>
              </a:lnSpc>
              <a:spcBef>
                <a:spcPts val="600"/>
              </a:spcBef>
              <a:spcAft>
                <a:spcPts val="0"/>
              </a:spcAft>
              <a:buClrTx/>
              <a:buSzTx/>
              <a:buFont typeface="Wingdings" panose="05000000000000000000" pitchFamily="2" charset="2"/>
              <a:buChar char="Ø"/>
              <a:tabLst/>
              <a:defRPr/>
            </a:pPr>
            <a:r>
              <a:rPr lang="en-US" sz="2000" dirty="0">
                <a:latin typeface="Calibri" panose="020F0502020204030204"/>
              </a:rPr>
              <a:t>If the state cuts or reduces our state funding and severely impacts our ability to raise local funding…our district will need to make cuts and/or pass new levies in response to maintain our instructional programs for our students.</a:t>
            </a:r>
          </a:p>
          <a:p>
            <a:pPr marL="342900" marR="0" lvl="0" indent="-342900" algn="l" defTabSz="457200" rtl="0" eaLnBrk="1" fontAlgn="auto" latinLnBrk="0" hangingPunct="1">
              <a:lnSpc>
                <a:spcPct val="90000"/>
              </a:lnSpc>
              <a:spcBef>
                <a:spcPts val="600"/>
              </a:spcBef>
              <a:spcAft>
                <a:spcPts val="0"/>
              </a:spcAft>
              <a:buClrTx/>
              <a:buSzTx/>
              <a:buFont typeface="Wingdings" panose="05000000000000000000" pitchFamily="2" charset="2"/>
              <a:buChar char="Ø"/>
              <a:tabLst/>
              <a:defRPr/>
            </a:pPr>
            <a:r>
              <a:rPr kumimoji="0" lang="en-US" sz="2000" b="0" i="0" u="none" strike="noStrike" kern="1200" cap="none" spc="0" normalizeH="0" baseline="0" noProof="0" dirty="0">
                <a:ln>
                  <a:noFill/>
                </a:ln>
                <a:effectLst/>
                <a:uLnTx/>
                <a:uFillTx/>
                <a:latin typeface="Calibri" panose="020F0502020204030204"/>
                <a:ea typeface="+mn-ea"/>
                <a:cs typeface="+mn-cs"/>
              </a:rPr>
              <a:t>Our revenue and ability to manage the district is under threat by the Ohio Legislature.</a:t>
            </a:r>
          </a:p>
          <a:p>
            <a:pPr marL="342900" marR="0" lvl="0" indent="-342900" algn="l" defTabSz="457200" rtl="0" eaLnBrk="1" fontAlgn="auto" latinLnBrk="0" hangingPunct="1">
              <a:lnSpc>
                <a:spcPct val="90000"/>
              </a:lnSpc>
              <a:spcBef>
                <a:spcPts val="600"/>
              </a:spcBef>
              <a:spcAft>
                <a:spcPts val="0"/>
              </a:spcAft>
              <a:buClrTx/>
              <a:buSzTx/>
              <a:buFont typeface="Wingdings" panose="05000000000000000000" pitchFamily="2" charset="2"/>
              <a:buChar char="Ø"/>
              <a:tabLst/>
              <a:defRPr/>
            </a:pPr>
            <a:r>
              <a:rPr lang="en-US" sz="2000" dirty="0">
                <a:latin typeface="Calibri" panose="020F0502020204030204"/>
              </a:rPr>
              <a:t>Under current laws and state funding, we are projecting a positive cash balance through FY28 of the forecast.</a:t>
            </a:r>
          </a:p>
          <a:p>
            <a:pPr marL="342900" marR="0" lvl="0" indent="-342900" algn="l" defTabSz="457200" rtl="0" eaLnBrk="1" fontAlgn="auto" latinLnBrk="0" hangingPunct="1">
              <a:lnSpc>
                <a:spcPct val="90000"/>
              </a:lnSpc>
              <a:spcBef>
                <a:spcPts val="600"/>
              </a:spcBef>
              <a:spcAft>
                <a:spcPts val="0"/>
              </a:spcAft>
              <a:buClrTx/>
              <a:buSzTx/>
              <a:buFont typeface="Wingdings" panose="05000000000000000000" pitchFamily="2" charset="2"/>
              <a:buChar char="Ø"/>
              <a:tabLst/>
              <a:defRPr/>
            </a:pPr>
            <a:r>
              <a:rPr kumimoji="0" lang="en-US" sz="2000" b="0" i="0" u="none" strike="noStrike" kern="1200" cap="none" spc="0" normalizeH="0" baseline="0" noProof="0" dirty="0">
                <a:ln>
                  <a:noFill/>
                </a:ln>
                <a:effectLst/>
                <a:uLnTx/>
                <a:uFillTx/>
                <a:latin typeface="Calibri" panose="020F0502020204030204"/>
                <a:ea typeface="+mn-ea"/>
                <a:cs typeface="+mn-cs"/>
              </a:rPr>
              <a:t>Being negative in FY2</a:t>
            </a:r>
            <a:r>
              <a:rPr lang="en-US" sz="2000" dirty="0">
                <a:latin typeface="Calibri" panose="020F0502020204030204"/>
              </a:rPr>
              <a:t>9 means we will be in fiscal precaution.</a:t>
            </a:r>
            <a:endParaRPr kumimoji="0" lang="en-US" sz="2000" b="0" i="0" u="none" strike="noStrike" kern="1200" cap="none" spc="0" normalizeH="0" baseline="0" noProof="0" dirty="0">
              <a:ln>
                <a:noFill/>
              </a:ln>
              <a:effectLst/>
              <a:uLnTx/>
              <a:uFillTx/>
              <a:latin typeface="Calibri" panose="020F0502020204030204"/>
              <a:ea typeface="+mn-ea"/>
              <a:cs typeface="+mn-cs"/>
            </a:endParaRPr>
          </a:p>
        </p:txBody>
      </p:sp>
    </p:spTree>
    <p:extLst>
      <p:ext uri="{BB962C8B-B14F-4D97-AF65-F5344CB8AC3E}">
        <p14:creationId xmlns:p14="http://schemas.microsoft.com/office/powerpoint/2010/main" val="265974419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PhAnim="0">
  <p:cSld>
    <p:bg>
      <p:bgPr>
        <a:solidFill>
          <a:schemeClr val="bg1"/>
        </a:solidFill>
        <a:effectLst/>
      </p:bgPr>
    </p:bg>
    <p:spTree>
      <p:nvGrpSpPr>
        <p:cNvPr id="1" name=""/>
        <p:cNvGrpSpPr/>
        <p:nvPr/>
      </p:nvGrpSpPr>
      <p:grpSpPr>
        <a:xfrm>
          <a:off x="0" y="0"/>
          <a:ext cx="0" cy="0"/>
          <a:chOff x="0" y="0"/>
          <a:chExt cx="0" cy="0"/>
        </a:xfrm>
      </p:grpSpPr>
      <p:sp useBgFill="1">
        <p:nvSpPr>
          <p:cNvPr id="29738" name="Rectangle 29737">
            <a:extLst>
              <a:ext uri="{FF2B5EF4-FFF2-40B4-BE49-F238E27FC236}">
                <a16:creationId xmlns:a16="http://schemas.microsoft.com/office/drawing/2014/main" id="{A8384FB5-9ADC-4DDC-881B-597D56F5B1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6CC0FE"/>
              </a:solidFill>
              <a:effectLst/>
              <a:uLnTx/>
              <a:uFillTx/>
              <a:latin typeface="Calibri" panose="020F0502020204030204"/>
              <a:ea typeface="+mn-ea"/>
              <a:cs typeface="+mn-cs"/>
            </a:endParaRPr>
          </a:p>
        </p:txBody>
      </p:sp>
      <p:sp>
        <p:nvSpPr>
          <p:cNvPr id="29740" name="Rectangle 29739">
            <a:extLst>
              <a:ext uri="{FF2B5EF4-FFF2-40B4-BE49-F238E27FC236}">
                <a16:creationId xmlns:a16="http://schemas.microsoft.com/office/drawing/2014/main" id="{91E5A9A7-95C6-4F4F-B00E-C82E07FE62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922632" y="1922631"/>
            <a:ext cx="6875818" cy="3030558"/>
          </a:xfrm>
          <a:prstGeom prst="rect">
            <a:avLst/>
          </a:prstGeom>
          <a:gradFill>
            <a:gsLst>
              <a:gs pos="0">
                <a:srgbClr val="000000"/>
              </a:gs>
              <a:gs pos="100000">
                <a:schemeClr val="accent1">
                  <a:lumMod val="75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6CC0FE"/>
              </a:solidFill>
              <a:effectLst/>
              <a:uLnTx/>
              <a:uFillTx/>
              <a:latin typeface="Calibri" panose="020F0502020204030204"/>
              <a:ea typeface="+mn-ea"/>
              <a:cs typeface="+mn-cs"/>
            </a:endParaRPr>
          </a:p>
        </p:txBody>
      </p:sp>
      <p:sp>
        <p:nvSpPr>
          <p:cNvPr id="29742" name="Rectangle 29741">
            <a:extLst>
              <a:ext uri="{FF2B5EF4-FFF2-40B4-BE49-F238E27FC236}">
                <a16:creationId xmlns:a16="http://schemas.microsoft.com/office/drawing/2014/main" id="{D07DD2DE-F619-49DD-B5E7-03A290FF4E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663321" y="3165298"/>
            <a:ext cx="4355594" cy="3028952"/>
          </a:xfrm>
          <a:prstGeom prst="rect">
            <a:avLst/>
          </a:prstGeom>
          <a:gradFill>
            <a:gsLst>
              <a:gs pos="0">
                <a:schemeClr val="accent1">
                  <a:alpha val="50000"/>
                </a:schemeClr>
              </a:gs>
              <a:gs pos="100000">
                <a:schemeClr val="accent1">
                  <a:lumMod val="50000"/>
                  <a:alpha val="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6CC0FE"/>
              </a:solidFill>
              <a:effectLst/>
              <a:uLnTx/>
              <a:uFillTx/>
              <a:latin typeface="Calibri" panose="020F0502020204030204"/>
              <a:ea typeface="+mn-ea"/>
              <a:cs typeface="+mn-cs"/>
            </a:endParaRPr>
          </a:p>
        </p:txBody>
      </p:sp>
      <p:sp>
        <p:nvSpPr>
          <p:cNvPr id="29744" name="Rectangle 29743">
            <a:extLst>
              <a:ext uri="{FF2B5EF4-FFF2-40B4-BE49-F238E27FC236}">
                <a16:creationId xmlns:a16="http://schemas.microsoft.com/office/drawing/2014/main" id="{85149191-5F60-4A28-AAFF-039F96B0F3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1742858" y="2085760"/>
            <a:ext cx="6857572" cy="2686051"/>
          </a:xfrm>
          <a:prstGeom prst="rect">
            <a:avLst/>
          </a:prstGeom>
          <a:gradFill>
            <a:gsLst>
              <a:gs pos="0">
                <a:srgbClr val="000000">
                  <a:alpha val="59000"/>
                </a:srgbClr>
              </a:gs>
              <a:gs pos="69000">
                <a:schemeClr val="accent1">
                  <a:alpha val="0"/>
                </a:scheme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6CC0FE"/>
              </a:solidFill>
              <a:effectLst/>
              <a:uLnTx/>
              <a:uFillTx/>
              <a:latin typeface="Calibri" panose="020F0502020204030204"/>
              <a:ea typeface="+mn-ea"/>
              <a:cs typeface="+mn-cs"/>
            </a:endParaRPr>
          </a:p>
        </p:txBody>
      </p:sp>
      <p:sp>
        <p:nvSpPr>
          <p:cNvPr id="29746" name="Freeform: Shape 29745">
            <a:extLst>
              <a:ext uri="{FF2B5EF4-FFF2-40B4-BE49-F238E27FC236}">
                <a16:creationId xmlns:a16="http://schemas.microsoft.com/office/drawing/2014/main" id="{F8260ED5-17F7-4158-B241-D51DD4CF1B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6097846">
            <a:off x="-1161554" y="1712395"/>
            <a:ext cx="4808302" cy="3066500"/>
          </a:xfrm>
          <a:custGeom>
            <a:avLst/>
            <a:gdLst>
              <a:gd name="connsiteX0" fmla="*/ 48844 w 4808302"/>
              <a:gd name="connsiteY0" fmla="*/ 2888671 h 4088666"/>
              <a:gd name="connsiteX1" fmla="*/ 0 w 4808302"/>
              <a:gd name="connsiteY1" fmla="*/ 2404151 h 4088666"/>
              <a:gd name="connsiteX2" fmla="*/ 2404151 w 4808302"/>
              <a:gd name="connsiteY2" fmla="*/ 0 h 4088666"/>
              <a:gd name="connsiteX3" fmla="*/ 4808302 w 4808302"/>
              <a:gd name="connsiteY3" fmla="*/ 2404151 h 4088666"/>
              <a:gd name="connsiteX4" fmla="*/ 4700216 w 4808302"/>
              <a:gd name="connsiteY4" fmla="*/ 3119072 h 4088666"/>
              <a:gd name="connsiteX5" fmla="*/ 4643143 w 4808302"/>
              <a:gd name="connsiteY5" fmla="*/ 3275009 h 4088666"/>
              <a:gd name="connsiteX6" fmla="*/ 690093 w 4808302"/>
              <a:gd name="connsiteY6" fmla="*/ 4088666 h 4088666"/>
              <a:gd name="connsiteX7" fmla="*/ 548991 w 4808302"/>
              <a:gd name="connsiteY7" fmla="*/ 3933414 h 4088666"/>
              <a:gd name="connsiteX8" fmla="*/ 48844 w 4808302"/>
              <a:gd name="connsiteY8" fmla="*/ 2888671 h 4088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08302" h="4088666">
                <a:moveTo>
                  <a:pt x="48844" y="2888671"/>
                </a:moveTo>
                <a:cubicBezTo>
                  <a:pt x="16818" y="2732167"/>
                  <a:pt x="0" y="2570123"/>
                  <a:pt x="0" y="2404151"/>
                </a:cubicBezTo>
                <a:cubicBezTo>
                  <a:pt x="0" y="1076375"/>
                  <a:pt x="1076375" y="0"/>
                  <a:pt x="2404151" y="0"/>
                </a:cubicBezTo>
                <a:cubicBezTo>
                  <a:pt x="3731927" y="0"/>
                  <a:pt x="4808302" y="1076375"/>
                  <a:pt x="4808302" y="2404151"/>
                </a:cubicBezTo>
                <a:cubicBezTo>
                  <a:pt x="4808302" y="2653109"/>
                  <a:pt x="4770461" y="2893229"/>
                  <a:pt x="4700216" y="3119072"/>
                </a:cubicBezTo>
                <a:lnTo>
                  <a:pt x="4643143" y="3275009"/>
                </a:lnTo>
                <a:lnTo>
                  <a:pt x="690093" y="4088666"/>
                </a:lnTo>
                <a:lnTo>
                  <a:pt x="548991" y="3933414"/>
                </a:lnTo>
                <a:cubicBezTo>
                  <a:pt x="304015" y="3636572"/>
                  <a:pt x="128908" y="3279932"/>
                  <a:pt x="48844" y="2888671"/>
                </a:cubicBezTo>
                <a:close/>
              </a:path>
            </a:pathLst>
          </a:custGeom>
          <a:gradFill>
            <a:gsLst>
              <a:gs pos="39000">
                <a:schemeClr val="accent1">
                  <a:lumMod val="60000"/>
                  <a:lumOff val="40000"/>
                  <a:alpha val="0"/>
                </a:schemeClr>
              </a:gs>
              <a:gs pos="100000">
                <a:schemeClr val="accent1">
                  <a:lumMod val="75000"/>
                  <a:alpha val="26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6CC0FE"/>
              </a:solidFill>
              <a:effectLst/>
              <a:uLnTx/>
              <a:uFillTx/>
              <a:latin typeface="Calibri" panose="020F0502020204030204"/>
              <a:ea typeface="+mn-ea"/>
              <a:cs typeface="+mn-cs"/>
            </a:endParaRPr>
          </a:p>
        </p:txBody>
      </p:sp>
      <p:sp>
        <p:nvSpPr>
          <p:cNvPr id="25602" name="Rectangle 2"/>
          <p:cNvSpPr>
            <a:spLocks noGrp="1" noChangeArrowheads="1"/>
          </p:cNvSpPr>
          <p:nvPr>
            <p:ph type="title"/>
          </p:nvPr>
        </p:nvSpPr>
        <p:spPr>
          <a:xfrm>
            <a:off x="495030" y="2767106"/>
            <a:ext cx="2160621" cy="3071906"/>
          </a:xfrm>
        </p:spPr>
        <p:txBody>
          <a:bodyPr vert="horz" lIns="91440" tIns="45720" rIns="91440" bIns="45720" rtlCol="0" anchor="t">
            <a:normAutofit/>
          </a:bodyPr>
          <a:lstStyle/>
          <a:p>
            <a:r>
              <a:rPr lang="en-US" altLang="en-US" sz="3500" b="1" kern="1200">
                <a:solidFill>
                  <a:srgbClr val="FFFFFF"/>
                </a:solidFill>
                <a:latin typeface="+mj-lt"/>
                <a:ea typeface="+mj-ea"/>
                <a:cs typeface="+mj-cs"/>
              </a:rPr>
              <a:t>Thank You for Listening</a:t>
            </a:r>
          </a:p>
        </p:txBody>
      </p:sp>
      <p:sp>
        <p:nvSpPr>
          <p:cNvPr id="29699" name="Rectangle 3"/>
          <p:cNvSpPr>
            <a:spLocks noGrp="1" noChangeArrowheads="1"/>
          </p:cNvSpPr>
          <p:nvPr>
            <p:ph idx="1"/>
          </p:nvPr>
        </p:nvSpPr>
        <p:spPr>
          <a:xfrm>
            <a:off x="495031" y="806824"/>
            <a:ext cx="2189804" cy="1494117"/>
          </a:xfrm>
        </p:spPr>
        <p:txBody>
          <a:bodyPr vert="horz" lIns="91440" tIns="45720" rIns="91440" bIns="45720" rtlCol="0" anchor="b">
            <a:normAutofit/>
          </a:bodyPr>
          <a:lstStyle/>
          <a:p>
            <a:pPr marL="0" indent="0">
              <a:buNone/>
            </a:pPr>
            <a:r>
              <a:rPr lang="en-US" altLang="en-US" sz="1700" kern="1200">
                <a:solidFill>
                  <a:srgbClr val="FFFFFF"/>
                </a:solidFill>
                <a:latin typeface="+mn-lt"/>
                <a:ea typeface="+mn-ea"/>
                <a:cs typeface="+mn-cs"/>
              </a:rPr>
              <a:t>Questions and Answers</a:t>
            </a:r>
          </a:p>
        </p:txBody>
      </p:sp>
      <p:pic>
        <p:nvPicPr>
          <p:cNvPr id="3" name="Picture 4" descr="A logo for a school&#10;&#10;Description automatically generated">
            <a:extLst>
              <a:ext uri="{FF2B5EF4-FFF2-40B4-BE49-F238E27FC236}">
                <a16:creationId xmlns:a16="http://schemas.microsoft.com/office/drawing/2014/main" id="{67BC7AAD-1336-C1F5-5C82-5FE38DCD1DD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3700896" y="1553882"/>
            <a:ext cx="4725300" cy="187511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1" fill="hold" grpId="0" nodeType="clickEffect">
                                  <p:stCondLst>
                                    <p:cond delay="0"/>
                                  </p:stCondLst>
                                  <p:childTnLst>
                                    <p:set>
                                      <p:cBhvr>
                                        <p:cTn id="6" dur="1" fill="hold">
                                          <p:stCondLst>
                                            <p:cond delay="0"/>
                                          </p:stCondLst>
                                        </p:cTn>
                                        <p:tgtEl>
                                          <p:spTgt spid="29699">
                                            <p:txEl>
                                              <p:pRg st="0" end="0"/>
                                            </p:txEl>
                                          </p:spTgt>
                                        </p:tgtEl>
                                        <p:attrNameLst>
                                          <p:attrName>style.visibility</p:attrName>
                                        </p:attrNameLst>
                                      </p:cBhvr>
                                      <p:to>
                                        <p:strVal val="visible"/>
                                      </p:to>
                                    </p:set>
                                    <p:anim calcmode="lin" valueType="num">
                                      <p:cBhvr additive="base">
                                        <p:cTn id="7" dur="500" fill="hold"/>
                                        <p:tgtEl>
                                          <p:spTgt spid="2969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9699">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build="p"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266" name="Rectangle 10265">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6CC0FE"/>
              </a:solidFill>
              <a:effectLst/>
              <a:uLnTx/>
              <a:uFillTx/>
              <a:latin typeface="Calibri" panose="020F0502020204030204"/>
              <a:ea typeface="+mn-ea"/>
              <a:cs typeface="+mn-cs"/>
            </a:endParaRPr>
          </a:p>
        </p:txBody>
      </p:sp>
      <p:sp>
        <p:nvSpPr>
          <p:cNvPr id="10268" name="Rectangle 10267">
            <a:extLst>
              <a:ext uri="{FF2B5EF4-FFF2-40B4-BE49-F238E27FC236}">
                <a16:creationId xmlns:a16="http://schemas.microsoft.com/office/drawing/2014/main" id="{256B2C21-A230-48C0-8DF1-C46611373C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914813" y="1914812"/>
            <a:ext cx="6858000" cy="3028377"/>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6CC0FE"/>
              </a:solidFill>
              <a:effectLst/>
              <a:uLnTx/>
              <a:uFillTx/>
              <a:latin typeface="Calibri" panose="020F0502020204030204"/>
              <a:ea typeface="+mn-ea"/>
              <a:cs typeface="+mn-cs"/>
            </a:endParaRPr>
          </a:p>
        </p:txBody>
      </p:sp>
      <p:sp>
        <p:nvSpPr>
          <p:cNvPr id="10270" name="Rectangle 10269">
            <a:extLst>
              <a:ext uri="{FF2B5EF4-FFF2-40B4-BE49-F238E27FC236}">
                <a16:creationId xmlns:a16="http://schemas.microsoft.com/office/drawing/2014/main" id="{3847E18C-932D-4C95-AABA-FEC7C9499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914814" y="1924949"/>
            <a:ext cx="6857999" cy="302837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6CC0FE"/>
              </a:solidFill>
              <a:effectLst/>
              <a:uLnTx/>
              <a:uFillTx/>
              <a:latin typeface="Calibri" panose="020F0502020204030204"/>
              <a:ea typeface="+mn-ea"/>
              <a:cs typeface="+mn-cs"/>
            </a:endParaRPr>
          </a:p>
        </p:txBody>
      </p:sp>
      <p:sp>
        <p:nvSpPr>
          <p:cNvPr id="10272" name="Rectangle 10271">
            <a:extLst>
              <a:ext uri="{FF2B5EF4-FFF2-40B4-BE49-F238E27FC236}">
                <a16:creationId xmlns:a16="http://schemas.microsoft.com/office/drawing/2014/main" id="{3150CB11-0C61-439E-910F-5787759E7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263195" y="4092815"/>
            <a:ext cx="2501979" cy="302838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6CC0FE"/>
              </a:solidFill>
              <a:effectLst/>
              <a:uLnTx/>
              <a:uFillTx/>
              <a:latin typeface="Calibri" panose="020F0502020204030204"/>
              <a:ea typeface="+mn-ea"/>
              <a:cs typeface="+mn-cs"/>
            </a:endParaRPr>
          </a:p>
        </p:txBody>
      </p:sp>
      <p:sp>
        <p:nvSpPr>
          <p:cNvPr id="10274" name="Freeform: Shape 10273">
            <a:extLst>
              <a:ext uri="{FF2B5EF4-FFF2-40B4-BE49-F238E27FC236}">
                <a16:creationId xmlns:a16="http://schemas.microsoft.com/office/drawing/2014/main" id="{43F8A58B-5155-44CE-A5FF-7647B47D0A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376302" y="969718"/>
            <a:ext cx="292526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6CC0FE"/>
              </a:solidFill>
              <a:effectLst/>
              <a:uLnTx/>
              <a:uFillTx/>
              <a:latin typeface="Calibri" panose="020F0502020204030204"/>
              <a:ea typeface="+mn-ea"/>
              <a:cs typeface="+mn-cs"/>
            </a:endParaRPr>
          </a:p>
        </p:txBody>
      </p:sp>
      <p:sp>
        <p:nvSpPr>
          <p:cNvPr id="10276" name="Rectangle 10275">
            <a:extLst>
              <a:ext uri="{FF2B5EF4-FFF2-40B4-BE49-F238E27FC236}">
                <a16:creationId xmlns:a16="http://schemas.microsoft.com/office/drawing/2014/main" id="{443F2ACA-E6D6-4028-82DD-F03C262D5D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914822" y="1914808"/>
            <a:ext cx="6858003" cy="3028376"/>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6CC0FE"/>
              </a:solidFill>
              <a:effectLst/>
              <a:uLnTx/>
              <a:uFillTx/>
              <a:latin typeface="Calibri" panose="020F0502020204030204"/>
              <a:ea typeface="+mn-ea"/>
              <a:cs typeface="+mn-cs"/>
            </a:endParaRPr>
          </a:p>
        </p:txBody>
      </p:sp>
      <p:sp>
        <p:nvSpPr>
          <p:cNvPr id="10242" name="Rectangle 2"/>
          <p:cNvSpPr>
            <a:spLocks noGrp="1" noChangeArrowheads="1"/>
          </p:cNvSpPr>
          <p:nvPr>
            <p:ph type="title"/>
          </p:nvPr>
        </p:nvSpPr>
        <p:spPr>
          <a:xfrm>
            <a:off x="439858" y="1683756"/>
            <a:ext cx="2336449" cy="2396359"/>
          </a:xfrm>
        </p:spPr>
        <p:txBody>
          <a:bodyPr anchor="b">
            <a:normAutofit/>
          </a:bodyPr>
          <a:lstStyle/>
          <a:p>
            <a:pPr algn="r">
              <a:defRPr/>
            </a:pPr>
            <a:r>
              <a:rPr lang="en-US" sz="3200" b="1">
                <a:solidFill>
                  <a:srgbClr val="FFFFFF"/>
                </a:solidFill>
              </a:rPr>
              <a:t>Purposes and Objectives of the Forecast</a:t>
            </a:r>
            <a:br>
              <a:rPr lang="en-US" sz="3200" b="1">
                <a:solidFill>
                  <a:srgbClr val="FFFFFF"/>
                </a:solidFill>
              </a:rPr>
            </a:br>
            <a:endParaRPr lang="en-US" sz="3200" b="1">
              <a:solidFill>
                <a:srgbClr val="FFFFFF"/>
              </a:solidFill>
            </a:endParaRPr>
          </a:p>
        </p:txBody>
      </p:sp>
      <p:graphicFrame>
        <p:nvGraphicFramePr>
          <p:cNvPr id="10249" name="Rectangle 3">
            <a:extLst>
              <a:ext uri="{FF2B5EF4-FFF2-40B4-BE49-F238E27FC236}">
                <a16:creationId xmlns:a16="http://schemas.microsoft.com/office/drawing/2014/main" id="{F5D871FB-263A-1998-0CE4-AEF53445E4B9}"/>
              </a:ext>
            </a:extLst>
          </p:cNvPr>
          <p:cNvGraphicFramePr>
            <a:graphicFrameLocks noGrp="1"/>
          </p:cNvGraphicFramePr>
          <p:nvPr>
            <p:ph idx="1"/>
          </p:nvPr>
        </p:nvGraphicFramePr>
        <p:xfrm>
          <a:off x="3678789" y="750440"/>
          <a:ext cx="5000124" cy="54539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9316101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571350" y="0"/>
            <a:ext cx="4000647" cy="1708242"/>
          </a:xfrm>
        </p:spPr>
        <p:txBody>
          <a:bodyPr anchor="ctr">
            <a:normAutofit/>
          </a:bodyPr>
          <a:lstStyle/>
          <a:p>
            <a:pPr>
              <a:defRPr/>
            </a:pPr>
            <a:r>
              <a:rPr lang="en-US" sz="3500" b="1" dirty="0"/>
              <a:t>Before we get to the numbers …</a:t>
            </a:r>
            <a:br>
              <a:rPr lang="en-US" sz="3500" b="1" dirty="0"/>
            </a:br>
            <a:endParaRPr lang="en-US" sz="3500" b="1" dirty="0"/>
          </a:p>
        </p:txBody>
      </p:sp>
      <p:sp>
        <p:nvSpPr>
          <p:cNvPr id="10243" name="Rectangle 3"/>
          <p:cNvSpPr>
            <a:spLocks noGrp="1" noChangeArrowheads="1"/>
          </p:cNvSpPr>
          <p:nvPr>
            <p:ph idx="1"/>
          </p:nvPr>
        </p:nvSpPr>
        <p:spPr>
          <a:xfrm>
            <a:off x="228600" y="1143000"/>
            <a:ext cx="4724400" cy="5334000"/>
          </a:xfrm>
        </p:spPr>
        <p:txBody>
          <a:bodyPr anchor="ctr">
            <a:noAutofit/>
          </a:bodyPr>
          <a:lstStyle/>
          <a:p>
            <a:pPr marL="0" indent="0" eaLnBrk="1" hangingPunct="1">
              <a:buNone/>
              <a:defRPr/>
            </a:pPr>
            <a:endParaRPr lang="en-US" sz="1400" dirty="0"/>
          </a:p>
          <a:p>
            <a:pPr marL="342900" lvl="0" indent="-342900" defTabSz="914400" eaLnBrk="0" hangingPunct="0">
              <a:spcBef>
                <a:spcPct val="0"/>
              </a:spcBef>
              <a:buClrTx/>
              <a:buSzTx/>
              <a:buFont typeface="Wingdings" panose="05000000000000000000" pitchFamily="2" charset="2"/>
              <a:buChar char="Ø"/>
              <a:defRPr/>
            </a:pPr>
            <a:r>
              <a:rPr lang="en-US" sz="1800" dirty="0"/>
              <a:t>A financial forecast is somewhat like a painting of the future based upon a snapshot of today.</a:t>
            </a:r>
          </a:p>
          <a:p>
            <a:pPr marL="342900" lvl="0" indent="-342900" defTabSz="914400" eaLnBrk="0" hangingPunct="0">
              <a:spcBef>
                <a:spcPct val="0"/>
              </a:spcBef>
              <a:buClrTx/>
              <a:buSzTx/>
              <a:buFont typeface="Wingdings" panose="05000000000000000000" pitchFamily="2" charset="2"/>
              <a:buChar char="Ø"/>
              <a:defRPr/>
            </a:pPr>
            <a:endParaRPr lang="en-US" sz="1800" dirty="0"/>
          </a:p>
          <a:p>
            <a:pPr marL="342900" lvl="0" indent="-342900" defTabSz="914400" eaLnBrk="0" hangingPunct="0">
              <a:spcBef>
                <a:spcPct val="0"/>
              </a:spcBef>
              <a:buClrTx/>
              <a:buSzTx/>
              <a:buFont typeface="Wingdings" panose="05000000000000000000" pitchFamily="2" charset="2"/>
              <a:buChar char="Ø"/>
              <a:defRPr/>
            </a:pPr>
            <a:r>
              <a:rPr lang="en-US" sz="1800" dirty="0"/>
              <a:t>The five-year forecast is viewed as a key management tool and should be updated periodically.</a:t>
            </a:r>
          </a:p>
          <a:p>
            <a:pPr marL="342900" lvl="0" indent="-342900" defTabSz="914400" eaLnBrk="0" hangingPunct="0">
              <a:spcBef>
                <a:spcPct val="0"/>
              </a:spcBef>
              <a:buClrTx/>
              <a:buSzTx/>
              <a:buFont typeface="Wingdings" panose="05000000000000000000" pitchFamily="2" charset="2"/>
              <a:buChar char="Ø"/>
              <a:defRPr/>
            </a:pPr>
            <a:endParaRPr lang="en-US" sz="1800" dirty="0"/>
          </a:p>
          <a:p>
            <a:pPr marL="342900" lvl="0" indent="-342900" defTabSz="914400" eaLnBrk="0" hangingPunct="0">
              <a:spcBef>
                <a:spcPct val="0"/>
              </a:spcBef>
              <a:buClrTx/>
              <a:buSzTx/>
              <a:buFont typeface="Wingdings" panose="05000000000000000000" pitchFamily="2" charset="2"/>
              <a:buChar char="Ø"/>
              <a:defRPr/>
            </a:pPr>
            <a:r>
              <a:rPr lang="en-US" sz="1800" dirty="0"/>
              <a:t>In a financial forecast, the numbers only tell a small part of the story. For the numbers to be meaningful, one must review and consider the </a:t>
            </a:r>
            <a:r>
              <a:rPr lang="en-US" sz="1800" i="1" u="sng" dirty="0"/>
              <a:t>Notes and Assumptions </a:t>
            </a:r>
            <a:r>
              <a:rPr lang="en-US" sz="1800" dirty="0"/>
              <a:t>before drawing conclusions or using the data as a basis for other calculations.</a:t>
            </a:r>
          </a:p>
          <a:p>
            <a:pPr marL="342900" lvl="0" indent="-342900" defTabSz="914400" eaLnBrk="0" hangingPunct="0">
              <a:spcBef>
                <a:spcPct val="0"/>
              </a:spcBef>
              <a:buClrTx/>
              <a:buSzTx/>
              <a:buFont typeface="Wingdings" panose="05000000000000000000" pitchFamily="2" charset="2"/>
              <a:buChar char="Ø"/>
              <a:defRPr/>
            </a:pPr>
            <a:endParaRPr lang="en-US" sz="1800" dirty="0"/>
          </a:p>
          <a:p>
            <a:pPr marL="342900" lvl="0" indent="-342900" defTabSz="914400" eaLnBrk="0" hangingPunct="0">
              <a:spcBef>
                <a:spcPct val="0"/>
              </a:spcBef>
              <a:buClrTx/>
              <a:buSzTx/>
              <a:buFont typeface="Wingdings" panose="05000000000000000000" pitchFamily="2" charset="2"/>
              <a:buChar char="Ø"/>
              <a:defRPr/>
            </a:pPr>
            <a:r>
              <a:rPr lang="en-US" sz="1800" dirty="0"/>
              <a:t>The five-year forecast encourages district management teams to examine future years’ projections and identify when challenges will arise.</a:t>
            </a:r>
          </a:p>
          <a:p>
            <a:pPr marL="342900" lvl="0" indent="-342900" defTabSz="914400" eaLnBrk="0" hangingPunct="0">
              <a:spcBef>
                <a:spcPct val="0"/>
              </a:spcBef>
              <a:buClrTx/>
              <a:buSzTx/>
              <a:buFont typeface="Wingdings" panose="05000000000000000000" pitchFamily="2" charset="2"/>
              <a:buChar char="Ø"/>
              <a:defRPr/>
            </a:pPr>
            <a:endParaRPr lang="en-US" sz="1800" dirty="0"/>
          </a:p>
          <a:p>
            <a:pPr marL="342900" lvl="0" indent="-342900" defTabSz="914400" eaLnBrk="0" hangingPunct="0">
              <a:spcBef>
                <a:spcPct val="0"/>
              </a:spcBef>
              <a:buClrTx/>
              <a:buSzTx/>
              <a:buFont typeface="Wingdings" panose="05000000000000000000" pitchFamily="2" charset="2"/>
              <a:buChar char="Ø"/>
              <a:defRPr/>
            </a:pPr>
            <a:r>
              <a:rPr lang="en-US" sz="1800" dirty="0"/>
              <a:t>This helps district management to be proactive in meeting those challenges.</a:t>
            </a:r>
          </a:p>
        </p:txBody>
      </p:sp>
      <p:pic>
        <p:nvPicPr>
          <p:cNvPr id="10245" name="Picture 10244" descr="3D numbers in white and orange">
            <a:extLst>
              <a:ext uri="{FF2B5EF4-FFF2-40B4-BE49-F238E27FC236}">
                <a16:creationId xmlns:a16="http://schemas.microsoft.com/office/drawing/2014/main" id="{21829BC0-33E2-0D4E-5BCD-B530B218B2AD}"/>
              </a:ext>
            </a:extLst>
          </p:cNvPr>
          <p:cNvPicPr>
            <a:picLocks noChangeAspect="1"/>
          </p:cNvPicPr>
          <p:nvPr/>
        </p:nvPicPr>
        <p:blipFill rotWithShape="1">
          <a:blip r:embed="rId2" cstate="print">
            <a:duotone>
              <a:prstClr val="black"/>
              <a:schemeClr val="accent2">
                <a:tint val="45000"/>
                <a:satMod val="400000"/>
              </a:schemeClr>
            </a:duotone>
            <a:alphaModFix/>
            <a:extLst>
              <a:ext uri="{BEBA8EAE-BF5A-486C-A8C5-ECC9F3942E4B}">
                <a14:imgProps xmlns:a14="http://schemas.microsoft.com/office/drawing/2010/main">
                  <a14:imgLayer r:embed="rId3">
                    <a14:imgEffect>
                      <a14:colorTemperature colorTemp="4700"/>
                    </a14:imgEffect>
                    <a14:imgEffect>
                      <a14:saturation sat="196000"/>
                    </a14:imgEffect>
                    <a14:imgEffect>
                      <a14:brightnessContrast bright="-20000"/>
                    </a14:imgEffect>
                  </a14:imgLayer>
                </a14:imgProps>
              </a:ext>
              <a:ext uri="{28A0092B-C50C-407E-A947-70E740481C1C}">
                <a14:useLocalDpi xmlns:a14="http://schemas.microsoft.com/office/drawing/2010/main"/>
              </a:ext>
            </a:extLst>
          </a:blip>
          <a:srcRect b="-1"/>
          <a:stretch/>
        </p:blipFill>
        <p:spPr>
          <a:xfrm>
            <a:off x="5143347" y="-10886"/>
            <a:ext cx="4000653" cy="6868886"/>
          </a:xfrm>
          <a:prstGeom prst="rect">
            <a:avLst/>
          </a:prstGeom>
          <a:effectLst>
            <a:outerShdw blurRad="127000" dist="50800" dir="10800000" sx="99000" sy="99000" algn="r" rotWithShape="0">
              <a:prstClr val="black">
                <a:alpha val="40000"/>
              </a:prstClr>
            </a:outerShdw>
          </a:effectLst>
        </p:spPr>
      </p:pic>
    </p:spTree>
    <p:extLst>
      <p:ext uri="{BB962C8B-B14F-4D97-AF65-F5344CB8AC3E}">
        <p14:creationId xmlns:p14="http://schemas.microsoft.com/office/powerpoint/2010/main" val="14801485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457200" y="277814"/>
            <a:ext cx="8229600" cy="712788"/>
          </a:xfrm>
        </p:spPr>
        <p:txBody>
          <a:bodyPr>
            <a:normAutofit fontScale="90000"/>
          </a:bodyPr>
          <a:lstStyle/>
          <a:p>
            <a:pPr algn="ctr">
              <a:defRPr/>
            </a:pPr>
            <a:br>
              <a:rPr lang="en-US" sz="4000" dirty="0">
                <a:latin typeface="Times" panose="02020603050405020304" pitchFamily="18" charset="0"/>
                <a:cs typeface="Times" panose="02020603050405020304" pitchFamily="18" charset="0"/>
              </a:rPr>
            </a:br>
            <a:r>
              <a:rPr lang="en-US" sz="3700" b="1" dirty="0"/>
              <a:t>Key Line Items</a:t>
            </a:r>
            <a:br>
              <a:rPr lang="en-US" sz="3700" b="1" dirty="0"/>
            </a:br>
            <a:endParaRPr lang="en-US" sz="3700" b="1" dirty="0"/>
          </a:p>
        </p:txBody>
      </p:sp>
      <p:graphicFrame>
        <p:nvGraphicFramePr>
          <p:cNvPr id="10266" name="Rectangle 3">
            <a:extLst>
              <a:ext uri="{FF2B5EF4-FFF2-40B4-BE49-F238E27FC236}">
                <a16:creationId xmlns:a16="http://schemas.microsoft.com/office/drawing/2014/main" id="{829B2CD7-5DA3-F3FF-7120-A5B16FCD25C4}"/>
              </a:ext>
            </a:extLst>
          </p:cNvPr>
          <p:cNvGraphicFramePr>
            <a:graphicFrameLocks noGrp="1"/>
          </p:cNvGraphicFramePr>
          <p:nvPr>
            <p:ph idx="1"/>
            <p:extLst>
              <p:ext uri="{D42A27DB-BD31-4B8C-83A1-F6EECF244321}">
                <p14:modId xmlns:p14="http://schemas.microsoft.com/office/powerpoint/2010/main" val="2734325321"/>
              </p:ext>
            </p:extLst>
          </p:nvPr>
        </p:nvGraphicFramePr>
        <p:xfrm>
          <a:off x="342900" y="990601"/>
          <a:ext cx="8458200" cy="5410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2111698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8CBE1B-5976-D1D6-8102-5C0E0201BD39}"/>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6AA0A370-9AE8-DECD-F4B4-052DD2FA98B4}"/>
              </a:ext>
            </a:extLst>
          </p:cNvPr>
          <p:cNvPicPr>
            <a:picLocks noChangeAspect="1"/>
          </p:cNvPicPr>
          <p:nvPr/>
        </p:nvPicPr>
        <p:blipFill>
          <a:blip r:embed="rId2"/>
          <a:stretch>
            <a:fillRect/>
          </a:stretch>
        </p:blipFill>
        <p:spPr>
          <a:xfrm>
            <a:off x="455668" y="609600"/>
            <a:ext cx="8232663" cy="5638800"/>
          </a:xfrm>
          <a:prstGeom prst="rect">
            <a:avLst/>
          </a:prstGeom>
        </p:spPr>
      </p:pic>
    </p:spTree>
    <p:extLst>
      <p:ext uri="{BB962C8B-B14F-4D97-AF65-F5344CB8AC3E}">
        <p14:creationId xmlns:p14="http://schemas.microsoft.com/office/powerpoint/2010/main" val="19043576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E4A7E4-6D20-0844-5ED1-F8800FA9C9E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199DD92-0858-D9EF-8E58-6B2E52B224C9}"/>
              </a:ext>
            </a:extLst>
          </p:cNvPr>
          <p:cNvSpPr>
            <a:spLocks noGrp="1"/>
          </p:cNvSpPr>
          <p:nvPr>
            <p:ph type="title"/>
          </p:nvPr>
        </p:nvSpPr>
        <p:spPr>
          <a:xfrm>
            <a:off x="457200" y="154732"/>
            <a:ext cx="7886700" cy="1325563"/>
          </a:xfrm>
        </p:spPr>
        <p:txBody>
          <a:bodyPr>
            <a:normAutofit/>
          </a:bodyPr>
          <a:lstStyle/>
          <a:p>
            <a:pPr algn="ctr"/>
            <a:r>
              <a:rPr lang="en-US" sz="3200" b="1" dirty="0"/>
              <a:t>New August and February Forecast Filing Deadlines Inhibit Accurate Forecasts</a:t>
            </a:r>
          </a:p>
        </p:txBody>
      </p:sp>
      <p:sp>
        <p:nvSpPr>
          <p:cNvPr id="4" name="Content Placeholder 3">
            <a:extLst>
              <a:ext uri="{FF2B5EF4-FFF2-40B4-BE49-F238E27FC236}">
                <a16:creationId xmlns:a16="http://schemas.microsoft.com/office/drawing/2014/main" id="{2CD61DCF-D9D3-F10A-A25C-CFA7376DFC85}"/>
              </a:ext>
            </a:extLst>
          </p:cNvPr>
          <p:cNvSpPr txBox="1">
            <a:spLocks noGrp="1"/>
          </p:cNvSpPr>
          <p:nvPr>
            <p:ph idx="1"/>
          </p:nvPr>
        </p:nvSpPr>
        <p:spPr>
          <a:xfrm>
            <a:off x="36095" y="1374117"/>
            <a:ext cx="8879306" cy="4996240"/>
          </a:xfrm>
          <a:prstGeom prst="rect">
            <a:avLst/>
          </a:prstGeom>
          <a:noFill/>
        </p:spPr>
        <p:txBody>
          <a:bodyPr wrap="square">
            <a:spAutoFit/>
          </a:bodyPr>
          <a:lstStyle/>
          <a:p>
            <a:pPr marL="285750" indent="-285750">
              <a:buFont typeface="Wingdings" panose="05000000000000000000" pitchFamily="2" charset="2"/>
              <a:buChar char="§"/>
            </a:pPr>
            <a:r>
              <a:rPr lang="en-US" sz="2000" dirty="0"/>
              <a:t>February 2026  there was no data on HB186 and no 1</a:t>
            </a:r>
            <a:r>
              <a:rPr lang="en-US" sz="2000" baseline="30000" dirty="0"/>
              <a:t>st</a:t>
            </a:r>
            <a:r>
              <a:rPr lang="en-US" sz="2000" dirty="0"/>
              <a:t> half tax settlements.</a:t>
            </a:r>
          </a:p>
          <a:p>
            <a:pPr marL="285750" indent="-285750">
              <a:buFont typeface="Wingdings" panose="05000000000000000000" pitchFamily="2" charset="2"/>
              <a:buChar char="§"/>
            </a:pPr>
            <a:r>
              <a:rPr lang="en-US" sz="2000" dirty="0"/>
              <a:t>August 2026 we have HB186 forms but no 2</a:t>
            </a:r>
            <a:r>
              <a:rPr lang="en-US" sz="2000" baseline="30000" dirty="0"/>
              <a:t>nd</a:t>
            </a:r>
            <a:r>
              <a:rPr lang="en-US" sz="2000" dirty="0"/>
              <a:t> half tax settlements to verify payment of taxes...for potential major adjustments.</a:t>
            </a:r>
          </a:p>
          <a:p>
            <a:pPr marL="285750" indent="-285750">
              <a:buFont typeface="Wingdings" panose="05000000000000000000" pitchFamily="2" charset="2"/>
              <a:buChar char="§"/>
            </a:pPr>
            <a:r>
              <a:rPr lang="en-US" sz="2000" dirty="0"/>
              <a:t>New forecast rules require baseline year to match district final appropriations.  </a:t>
            </a:r>
          </a:p>
          <a:p>
            <a:pPr marL="285750" indent="-285750">
              <a:buFont typeface="Wingdings" panose="05000000000000000000" pitchFamily="2" charset="2"/>
              <a:buChar char="§"/>
            </a:pPr>
            <a:r>
              <a:rPr lang="en-US" sz="2000" dirty="0"/>
              <a:t>State Law allows district to have appropriations final by September 30</a:t>
            </a:r>
          </a:p>
          <a:p>
            <a:pPr marL="285750" indent="-285750">
              <a:buFont typeface="Wingdings" panose="05000000000000000000" pitchFamily="2" charset="2"/>
              <a:buChar char="§"/>
            </a:pPr>
            <a:r>
              <a:rPr lang="en-US" sz="2000" dirty="0"/>
              <a:t>The August forecast should be no earlier than September 30 NOT August.</a:t>
            </a:r>
          </a:p>
          <a:p>
            <a:pPr marL="274320" indent="-274320">
              <a:buFont typeface="Wingdings" panose="05000000000000000000" pitchFamily="2" charset="2"/>
              <a:buChar char="§"/>
            </a:pPr>
            <a:r>
              <a:rPr lang="en-US" sz="2000" dirty="0"/>
              <a:t>February forecast update we will likely never have the final 1</a:t>
            </a:r>
            <a:r>
              <a:rPr lang="en-US" sz="2000" baseline="30000" dirty="0"/>
              <a:t>st</a:t>
            </a:r>
            <a:r>
              <a:rPr lang="en-US" sz="2000" dirty="0"/>
              <a:t> half settlement a complete mismatch for key data.</a:t>
            </a:r>
          </a:p>
          <a:p>
            <a:pPr marL="274320" indent="-274320">
              <a:buFont typeface="Wingdings" panose="05000000000000000000" pitchFamily="2" charset="2"/>
              <a:buChar char="§"/>
            </a:pPr>
            <a:r>
              <a:rPr lang="en-US" sz="2000" dirty="0"/>
              <a:t>In state budget years sitting governor state budget deadline January 31, newly elected March 15. We will have little or no idea what is being proposed</a:t>
            </a:r>
          </a:p>
          <a:p>
            <a:pPr marL="274320" indent="-274320">
              <a:buFont typeface="Wingdings" panose="05000000000000000000" pitchFamily="2" charset="2"/>
              <a:buChar char="§"/>
            </a:pPr>
            <a:r>
              <a:rPr lang="en-US" sz="2000" dirty="0"/>
              <a:t>With former May date we would see the governor’s proposal, the house and the Senate for an idea what state funding may be in the future.</a:t>
            </a:r>
          </a:p>
          <a:p>
            <a:pPr marL="274320" indent="-274320">
              <a:buFont typeface="Wingdings" panose="05000000000000000000" pitchFamily="2" charset="2"/>
              <a:buChar char="§"/>
            </a:pPr>
            <a:r>
              <a:rPr lang="en-US" sz="2000" dirty="0"/>
              <a:t>It appears the decision to move the filing dates From November and May was as ill conceived as the raft of confusing and convoluted new property tax laws.</a:t>
            </a:r>
            <a:endParaRPr kumimoji="0" lang="en-US" sz="2000" b="0" i="0" u="none" strike="noStrike" kern="1200" cap="none" spc="0" normalizeH="0" baseline="0" noProof="0" dirty="0">
              <a:ln>
                <a:noFill/>
              </a:ln>
              <a:solidFill>
                <a:schemeClr val="tx1"/>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915493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0FECAE-53C9-E34A-8E33-B602B5306D4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D352659-9D1A-8B3C-A0DF-A7E02485A081}"/>
              </a:ext>
            </a:extLst>
          </p:cNvPr>
          <p:cNvSpPr>
            <a:spLocks noGrp="1"/>
          </p:cNvSpPr>
          <p:nvPr>
            <p:ph type="title"/>
          </p:nvPr>
        </p:nvSpPr>
        <p:spPr/>
        <p:txBody>
          <a:bodyPr>
            <a:normAutofit/>
          </a:bodyPr>
          <a:lstStyle/>
          <a:p>
            <a:pPr algn="ctr"/>
            <a:r>
              <a:rPr lang="en-US" sz="3200" b="1" dirty="0"/>
              <a:t>Projecting The Best We Can With Key Data Unavailable at Forecast Deadlines</a:t>
            </a:r>
          </a:p>
        </p:txBody>
      </p:sp>
      <p:pic>
        <p:nvPicPr>
          <p:cNvPr id="4" name="Picture 3">
            <a:extLst>
              <a:ext uri="{FF2B5EF4-FFF2-40B4-BE49-F238E27FC236}">
                <a16:creationId xmlns:a16="http://schemas.microsoft.com/office/drawing/2014/main" id="{2296B079-BB7C-74D2-5DE4-C7E8D8086409}"/>
              </a:ext>
            </a:extLst>
          </p:cNvPr>
          <p:cNvPicPr>
            <a:picLocks noChangeAspect="1"/>
          </p:cNvPicPr>
          <p:nvPr/>
        </p:nvPicPr>
        <p:blipFill>
          <a:blip r:embed="rId2"/>
          <a:stretch>
            <a:fillRect/>
          </a:stretch>
        </p:blipFill>
        <p:spPr>
          <a:xfrm>
            <a:off x="644692" y="1524000"/>
            <a:ext cx="7943850" cy="4657725"/>
          </a:xfrm>
          <a:prstGeom prst="rect">
            <a:avLst/>
          </a:prstGeom>
        </p:spPr>
      </p:pic>
    </p:spTree>
    <p:extLst>
      <p:ext uri="{BB962C8B-B14F-4D97-AF65-F5344CB8AC3E}">
        <p14:creationId xmlns:p14="http://schemas.microsoft.com/office/powerpoint/2010/main" val="36982481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lose-up of calculator and data">
            <a:extLst>
              <a:ext uri="{FF2B5EF4-FFF2-40B4-BE49-F238E27FC236}">
                <a16:creationId xmlns:a16="http://schemas.microsoft.com/office/drawing/2014/main" id="{76B83A38-CE9A-069A-8CFE-098EE20A599F}"/>
              </a:ext>
            </a:extLst>
          </p:cNvPr>
          <p:cNvPicPr>
            <a:picLocks noChangeAspect="1"/>
          </p:cNvPicPr>
          <p:nvPr/>
        </p:nvPicPr>
        <p:blipFill>
          <a:blip r:embed="rId3" cstate="print">
            <a:alphaModFix amt="31000"/>
            <a:duotone>
              <a:prstClr val="black"/>
              <a:schemeClr val="tx2">
                <a:tint val="45000"/>
                <a:satMod val="400000"/>
              </a:schemeClr>
            </a:duotone>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a:ext>
            </a:extLst>
          </a:blip>
          <a:stretch>
            <a:fillRect/>
          </a:stretch>
        </p:blipFill>
        <p:spPr>
          <a:xfrm>
            <a:off x="2841" y="0"/>
            <a:ext cx="9138318" cy="6858000"/>
          </a:xfrm>
          <a:prstGeom prst="rect">
            <a:avLst/>
          </a:prstGeom>
        </p:spPr>
      </p:pic>
      <p:sp>
        <p:nvSpPr>
          <p:cNvPr id="15362" name="Rectangle 2"/>
          <p:cNvSpPr>
            <a:spLocks noGrp="1" noChangeArrowheads="1"/>
          </p:cNvSpPr>
          <p:nvPr>
            <p:ph type="title"/>
          </p:nvPr>
        </p:nvSpPr>
        <p:spPr/>
        <p:txBody>
          <a:bodyPr>
            <a:normAutofit fontScale="90000"/>
          </a:bodyPr>
          <a:lstStyle/>
          <a:p>
            <a:pPr algn="ctr" eaLnBrk="1" hangingPunct="1"/>
            <a:r>
              <a:rPr lang="en-US" altLang="en-US" b="1" dirty="0"/>
              <a:t>Revenue vs Expenditure Overview</a:t>
            </a:r>
            <a:br>
              <a:rPr lang="en-US" altLang="en-US" b="1" dirty="0"/>
            </a:br>
            <a:endParaRPr lang="en-US" altLang="en-US" b="1" dirty="0"/>
          </a:p>
        </p:txBody>
      </p:sp>
      <p:sp>
        <p:nvSpPr>
          <p:cNvPr id="15363" name="Text Box 10"/>
          <p:cNvSpPr txBox="1">
            <a:spLocks noChangeArrowheads="1"/>
          </p:cNvSpPr>
          <p:nvPr/>
        </p:nvSpPr>
        <p:spPr bwMode="auto">
          <a:xfrm>
            <a:off x="625475" y="4800600"/>
            <a:ext cx="7893050"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spcBef>
                <a:spcPct val="20000"/>
              </a:spcBef>
              <a:buFont typeface="Arial" charset="0"/>
              <a:buChar char="•"/>
              <a:defRPr sz="3200">
                <a:solidFill>
                  <a:schemeClr val="tx1"/>
                </a:solidFill>
                <a:latin typeface="Arial" charset="0"/>
              </a:defRPr>
            </a:lvl1pPr>
            <a:lvl2pPr marL="742950" indent="-285750" eaLnBrk="0" hangingPunct="0">
              <a:spcBef>
                <a:spcPct val="20000"/>
              </a:spcBef>
              <a:buFont typeface="Arial" charset="0"/>
              <a:buChar char="–"/>
              <a:defRPr sz="2800">
                <a:solidFill>
                  <a:schemeClr val="tx1"/>
                </a:solidFill>
                <a:latin typeface="Arial" charset="0"/>
              </a:defRPr>
            </a:lvl2pPr>
            <a:lvl3pPr marL="1143000" indent="-228600" eaLnBrk="0" hangingPunct="0">
              <a:spcBef>
                <a:spcPct val="20000"/>
              </a:spcBef>
              <a:buFont typeface="Arial" charset="0"/>
              <a:buChar char="•"/>
              <a:defRPr sz="2400">
                <a:solidFill>
                  <a:schemeClr val="tx1"/>
                </a:solidFill>
                <a:latin typeface="Arial" charset="0"/>
              </a:defRPr>
            </a:lvl3pPr>
            <a:lvl4pPr marL="1600200" indent="-228600" eaLnBrk="0" hangingPunct="0">
              <a:spcBef>
                <a:spcPct val="20000"/>
              </a:spcBef>
              <a:buFont typeface="Arial" charset="0"/>
              <a:buChar char="–"/>
              <a:defRPr sz="2000">
                <a:solidFill>
                  <a:schemeClr val="tx1"/>
                </a:solidFill>
                <a:latin typeface="Arial" charset="0"/>
              </a:defRPr>
            </a:lvl4pPr>
            <a:lvl5pPr marL="2057400" indent="-228600" eaLnBrk="0" hangingPunct="0">
              <a:spcBef>
                <a:spcPct val="20000"/>
              </a:spcBef>
              <a:buFont typeface="Arial" charset="0"/>
              <a:buChar char="»"/>
              <a:defRPr sz="2000">
                <a:solidFill>
                  <a:schemeClr val="tx1"/>
                </a:solidFill>
                <a:latin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defRPr>
            </a:lvl9pPr>
          </a:lstStyle>
          <a:p>
            <a:pPr>
              <a:spcBef>
                <a:spcPct val="0"/>
              </a:spcBef>
              <a:buFont typeface="Wingdings" panose="05000000000000000000" pitchFamily="2" charset="2"/>
              <a:buChar char="Ø"/>
            </a:pPr>
            <a:r>
              <a:rPr lang="en-US" altLang="en-US" sz="2000" dirty="0">
                <a:latin typeface="+mn-lt"/>
              </a:rPr>
              <a:t>Spending more than bringing in began in FY24 and will continue throughout the forecast.</a:t>
            </a:r>
          </a:p>
          <a:p>
            <a:pPr>
              <a:spcBef>
                <a:spcPct val="0"/>
              </a:spcBef>
              <a:buFont typeface="Wingdings" panose="05000000000000000000" pitchFamily="2" charset="2"/>
              <a:buChar char="Ø"/>
            </a:pPr>
            <a:r>
              <a:rPr lang="en-US" altLang="en-US" sz="2000" dirty="0">
                <a:latin typeface="+mn-lt"/>
              </a:rPr>
              <a:t>Ending cash drops sharply in FY27 due to much slower tax growth and losing Supplemental Targeted Assistance &amp; HB186 Claw Backs.</a:t>
            </a:r>
          </a:p>
          <a:p>
            <a:pPr>
              <a:spcBef>
                <a:spcPct val="0"/>
              </a:spcBef>
              <a:buFont typeface="Wingdings" panose="05000000000000000000" pitchFamily="2" charset="2"/>
              <a:buChar char="Ø"/>
            </a:pPr>
            <a:r>
              <a:rPr lang="en-US" altLang="en-US" sz="2000" dirty="0">
                <a:latin typeface="+mn-lt"/>
              </a:rPr>
              <a:t>New property tax laws will accelerate declining financial condition.</a:t>
            </a:r>
          </a:p>
        </p:txBody>
      </p:sp>
      <p:graphicFrame>
        <p:nvGraphicFramePr>
          <p:cNvPr id="2" name="Object 1">
            <a:extLst>
              <a:ext uri="{FF2B5EF4-FFF2-40B4-BE49-F238E27FC236}">
                <a16:creationId xmlns:a16="http://schemas.microsoft.com/office/drawing/2014/main" id="{87AE0D41-4C6D-30BD-6784-3675593621D3}"/>
              </a:ext>
            </a:extLst>
          </p:cNvPr>
          <p:cNvGraphicFramePr>
            <a:graphicFrameLocks noChangeAspect="1"/>
          </p:cNvGraphicFramePr>
          <p:nvPr>
            <p:extLst>
              <p:ext uri="{D42A27DB-BD31-4B8C-83A1-F6EECF244321}">
                <p14:modId xmlns:p14="http://schemas.microsoft.com/office/powerpoint/2010/main" val="2879338291"/>
              </p:ext>
            </p:extLst>
          </p:nvPr>
        </p:nvGraphicFramePr>
        <p:xfrm>
          <a:off x="661101" y="1065213"/>
          <a:ext cx="7893050" cy="3735387"/>
        </p:xfrm>
        <a:graphic>
          <a:graphicData uri="http://schemas.openxmlformats.org/presentationml/2006/ole">
            <mc:AlternateContent xmlns:mc="http://schemas.openxmlformats.org/markup-compatibility/2006">
              <mc:Choice xmlns:v="urn:schemas-microsoft-com:vml" Requires="v">
                <p:oleObj name="Worksheet" r:id="rId5" imgW="8753542" imgH="4143375" progId="Excel.Sheet.12">
                  <p:link updateAutomatic="1"/>
                </p:oleObj>
              </mc:Choice>
              <mc:Fallback>
                <p:oleObj name="Worksheet" r:id="rId5" imgW="8753542" imgH="4143375" progId="Excel.Sheet.12">
                  <p:link updateAutomatic="1"/>
                  <p:pic>
                    <p:nvPicPr>
                      <p:cNvPr id="6149" name="Object 1"/>
                      <p:cNvPicPr>
                        <a:picLocks noChangeAspect="1" noChangeArrowheads="1"/>
                      </p:cNvPicPr>
                      <p:nvPr/>
                    </p:nvPicPr>
                    <p:blipFill>
                      <a:blip r:embed="rId6"/>
                      <a:srcRect/>
                      <a:stretch>
                        <a:fillRect/>
                      </a:stretch>
                    </p:blipFill>
                    <p:spPr bwMode="auto">
                      <a:xfrm>
                        <a:off x="661101" y="1065213"/>
                        <a:ext cx="7893050" cy="3735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7" name="Callout: Line 6">
            <a:extLst>
              <a:ext uri="{FF2B5EF4-FFF2-40B4-BE49-F238E27FC236}">
                <a16:creationId xmlns:a16="http://schemas.microsoft.com/office/drawing/2014/main" id="{1A8E0169-9D1F-489A-B7F7-AF427E74F508}"/>
              </a:ext>
            </a:extLst>
          </p:cNvPr>
          <p:cNvSpPr/>
          <p:nvPr/>
        </p:nvSpPr>
        <p:spPr>
          <a:xfrm>
            <a:off x="5791200" y="2343511"/>
            <a:ext cx="1447800" cy="533400"/>
          </a:xfrm>
          <a:prstGeom prst="borderCallout1">
            <a:avLst>
              <a:gd name="adj1" fmla="val 18750"/>
              <a:gd name="adj2" fmla="val -8333"/>
              <a:gd name="adj3" fmla="val -60000"/>
              <a:gd name="adj4" fmla="val -59896"/>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New Tax Laws will Slow Growth</a:t>
            </a:r>
          </a:p>
        </p:txBody>
      </p:sp>
    </p:spTree>
  </p:cSld>
  <p:clrMapOvr>
    <a:masterClrMapping/>
  </p:clrMapOvr>
</p:sld>
</file>

<file path=ppt/theme/theme1.xml><?xml version="1.0" encoding="utf-8"?>
<a:theme xmlns:a="http://schemas.openxmlformats.org/drawingml/2006/main" name="Office Theme">
  <a:themeElements>
    <a:clrScheme name="Custom 4">
      <a:dk1>
        <a:srgbClr val="000000"/>
      </a:dk1>
      <a:lt1>
        <a:srgbClr val="6CC0FE"/>
      </a:lt1>
      <a:dk2>
        <a:srgbClr val="800000"/>
      </a:dk2>
      <a:lt2>
        <a:srgbClr val="7F7F7F"/>
      </a:lt2>
      <a:accent1>
        <a:srgbClr val="005390"/>
      </a:accent1>
      <a:accent2>
        <a:srgbClr val="E1F2FE"/>
      </a:accent2>
      <a:accent3>
        <a:srgbClr val="E1F2FE"/>
      </a:accent3>
      <a:accent4>
        <a:srgbClr val="E1F2FE"/>
      </a:accent4>
      <a:accent5>
        <a:srgbClr val="E1F2FE"/>
      </a:accent5>
      <a:accent6>
        <a:srgbClr val="FF1919"/>
      </a:accent6>
      <a:hlink>
        <a:srgbClr val="EBF25A"/>
      </a:hlink>
      <a:folHlink>
        <a:srgbClr val="FFFE59"/>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3341</TotalTime>
  <Words>1901</Words>
  <Application>Microsoft Office PowerPoint</Application>
  <PresentationFormat>On-screen Show (4:3)</PresentationFormat>
  <Paragraphs>132</Paragraphs>
  <Slides>23</Slides>
  <Notes>13</Notes>
  <HiddenSlides>0</HiddenSlides>
  <MMClips>0</MMClips>
  <ScaleCrop>false</ScaleCrop>
  <HeadingPairs>
    <vt:vector size="8" baseType="variant">
      <vt:variant>
        <vt:lpstr>Fonts Used</vt:lpstr>
      </vt:variant>
      <vt:variant>
        <vt:i4>5</vt:i4>
      </vt:variant>
      <vt:variant>
        <vt:lpstr>Theme</vt:lpstr>
      </vt:variant>
      <vt:variant>
        <vt:i4>1</vt:i4>
      </vt:variant>
      <vt:variant>
        <vt:lpstr>Links</vt:lpstr>
      </vt:variant>
      <vt:variant>
        <vt:i4>6</vt:i4>
      </vt:variant>
      <vt:variant>
        <vt:lpstr>Slide Titles</vt:lpstr>
      </vt:variant>
      <vt:variant>
        <vt:i4>23</vt:i4>
      </vt:variant>
    </vt:vector>
  </HeadingPairs>
  <TitlesOfParts>
    <vt:vector size="35" baseType="lpstr">
      <vt:lpstr>Arial</vt:lpstr>
      <vt:lpstr>Calibri</vt:lpstr>
      <vt:lpstr>Calibri Light</vt:lpstr>
      <vt:lpstr>Times</vt:lpstr>
      <vt:lpstr>Wingdings</vt:lpstr>
      <vt:lpstr>Office Theme</vt:lpstr>
      <vt:lpstr>\\CMHFS\K12$\SHARED\Forecasts\Galion\Galion.xlsx!Graphs![Galion.xlsx]Graphs Chart 804</vt:lpstr>
      <vt:lpstr>\\CMHFS\K12$\SHARED\Forecasts\Galion\Galion.xlsx!Graphs![Galion.xlsx]Graphs Chart 2</vt:lpstr>
      <vt:lpstr>\\CMHFS\K12$\SHARED\Forecasts\Galion\Galion.xlsx!Graphs![Galion.xlsx]Graphs Chart 5</vt:lpstr>
      <vt:lpstr>\\CMHFS\K12$\SHARED\Forecasts\Galion\Galion.xlsx!Graphs![Galion.xlsx]Graphs Chart 3</vt:lpstr>
      <vt:lpstr>\\CMHFS\K12$\SHARED\Forecasts\Galion\Galion.xlsx!Graphs![Galion.xlsx]Graphs Chart 7</vt:lpstr>
      <vt:lpstr>\\CMHFS\K12$\SHARED\Forecasts\Galion\Galion.xlsx!Graphs![Galion.xlsx]Graphs Chart 9</vt:lpstr>
      <vt:lpstr>General Fund  Five Year Forecast  July 1, 2026 Through June 30, 2031  August 11, 2026  Presented By:  Shannon King, Treasurer</vt:lpstr>
      <vt:lpstr>O.R.C. and O.A.C. Requirements </vt:lpstr>
      <vt:lpstr>Purposes and Objectives of the Forecast </vt:lpstr>
      <vt:lpstr>Before we get to the numbers … </vt:lpstr>
      <vt:lpstr> Key Line Items </vt:lpstr>
      <vt:lpstr>PowerPoint Presentation</vt:lpstr>
      <vt:lpstr>New August and February Forecast Filing Deadlines Inhibit Accurate Forecasts</vt:lpstr>
      <vt:lpstr>Projecting The Best We Can With Key Data Unavailable at Forecast Deadlines</vt:lpstr>
      <vt:lpstr>Revenue vs Expenditure Overview </vt:lpstr>
      <vt:lpstr>New Legislation Targets Property Taxation</vt:lpstr>
      <vt:lpstr>New Legislation Targets Property Taxation</vt:lpstr>
      <vt:lpstr>HB186 Changes to Rollback &amp; OOC Structure</vt:lpstr>
      <vt:lpstr>HB309 Expanded County Budget Commission Power</vt:lpstr>
      <vt:lpstr>HB335 Capping Inside Millage Growth</vt:lpstr>
      <vt:lpstr>Funding Schools in the Future</vt:lpstr>
      <vt:lpstr>Ending Cash Balance</vt:lpstr>
      <vt:lpstr>Est. General Fund Revenue Sources FY27</vt:lpstr>
      <vt:lpstr>Local vs. State Funding</vt:lpstr>
      <vt:lpstr>Operating Revenue</vt:lpstr>
      <vt:lpstr>Est. General Fund Expenditures FY27</vt:lpstr>
      <vt:lpstr>General Fund Expenditures By Object FY24 through Est. FY31</vt:lpstr>
      <vt:lpstr>Our District Financial Story Overview</vt:lpstr>
      <vt:lpstr>Thank You for Listening</vt:lpstr>
    </vt:vector>
  </TitlesOfParts>
  <Company>Dublin City Schools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Chris Mohr</dc:creator>
  <cp:lastModifiedBy>Christopher Mohr</cp:lastModifiedBy>
  <cp:revision>398</cp:revision>
  <dcterms:created xsi:type="dcterms:W3CDTF">2008-09-06T13:13:23Z</dcterms:created>
  <dcterms:modified xsi:type="dcterms:W3CDTF">2026-07-28T21:57:51Z</dcterms:modified>
</cp:coreProperties>
</file>