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412" r:id="rId1"/>
  </p:sldMasterIdLst>
  <p:notesMasterIdLst>
    <p:notesMasterId r:id="rId20"/>
  </p:notesMasterIdLst>
  <p:sldIdLst>
    <p:sldId id="304" r:id="rId2"/>
    <p:sldId id="305" r:id="rId3"/>
    <p:sldId id="306" r:id="rId4"/>
    <p:sldId id="296" r:id="rId5"/>
    <p:sldId id="297" r:id="rId6"/>
    <p:sldId id="309" r:id="rId7"/>
    <p:sldId id="314" r:id="rId8"/>
    <p:sldId id="315" r:id="rId9"/>
    <p:sldId id="259" r:id="rId10"/>
    <p:sldId id="260" r:id="rId11"/>
    <p:sldId id="263" r:id="rId12"/>
    <p:sldId id="289" r:id="rId13"/>
    <p:sldId id="302" r:id="rId14"/>
    <p:sldId id="266" r:id="rId15"/>
    <p:sldId id="282" r:id="rId16"/>
    <p:sldId id="286" r:id="rId17"/>
    <p:sldId id="318" r:id="rId18"/>
    <p:sldId id="307"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457D"/>
    <a:srgbClr val="E60404"/>
    <a:srgbClr val="797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67C6F35-4841-4A30-833D-2A111F60046F}" v="100" dt="2023-10-25T22:00:14.8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1" autoAdjust="0"/>
    <p:restoredTop sz="91026" autoAdjust="0"/>
  </p:normalViewPr>
  <p:slideViewPr>
    <p:cSldViewPr>
      <p:cViewPr varScale="1">
        <p:scale>
          <a:sx n="84" d="100"/>
          <a:sy n="84" d="100"/>
        </p:scale>
        <p:origin x="786"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1CB6A2-A0E6-4DDA-A80E-5D1E123D9859}" type="doc">
      <dgm:prSet loTypeId="urn:microsoft.com/office/officeart/2008/layout/LinedList" loCatId="list" qsTypeId="urn:microsoft.com/office/officeart/2005/8/quickstyle/simple4" qsCatId="simple" csTypeId="urn:microsoft.com/office/officeart/2005/8/colors/colorful2" csCatId="colorful" phldr="1"/>
      <dgm:spPr/>
      <dgm:t>
        <a:bodyPr/>
        <a:lstStyle/>
        <a:p>
          <a:endParaRPr lang="en-US"/>
        </a:p>
      </dgm:t>
    </dgm:pt>
    <dgm:pt modelId="{DDD44D8B-74BF-4653-B3A7-28F11DD91356}">
      <dgm:prSet/>
      <dgm:spPr/>
      <dgm:t>
        <a:bodyPr/>
        <a:lstStyle/>
        <a:p>
          <a:r>
            <a:rPr lang="en-US"/>
            <a:t>Engage the Board of Education and community in long range planning and discussions of financial issues facing our schools.</a:t>
          </a:r>
        </a:p>
      </dgm:t>
    </dgm:pt>
    <dgm:pt modelId="{F55C4349-D3FE-409A-B675-2DE9E9972827}" type="parTrans" cxnId="{9311F346-55AD-487D-A62C-1EC4C239E817}">
      <dgm:prSet/>
      <dgm:spPr/>
      <dgm:t>
        <a:bodyPr/>
        <a:lstStyle/>
        <a:p>
          <a:endParaRPr lang="en-US"/>
        </a:p>
      </dgm:t>
    </dgm:pt>
    <dgm:pt modelId="{091D1416-7BAB-4315-9C42-CA0B6157E21B}" type="sibTrans" cxnId="{9311F346-55AD-487D-A62C-1EC4C239E817}">
      <dgm:prSet/>
      <dgm:spPr/>
      <dgm:t>
        <a:bodyPr/>
        <a:lstStyle/>
        <a:p>
          <a:endParaRPr lang="en-US"/>
        </a:p>
      </dgm:t>
    </dgm:pt>
    <dgm:pt modelId="{C70E4D7D-0296-468A-B5F9-B8AF77343196}">
      <dgm:prSet/>
      <dgm:spPr/>
      <dgm:t>
        <a:bodyPr/>
        <a:lstStyle/>
        <a:p>
          <a:r>
            <a:rPr lang="en-US"/>
            <a:t>To serve as a basis for determining the school district’s ability to sign the certificate required by O.R.C. 5705.412, commonly known as the “412 certificate”.</a:t>
          </a:r>
        </a:p>
      </dgm:t>
    </dgm:pt>
    <dgm:pt modelId="{5A9B9201-299E-45D8-B78E-53CB3829D5AB}" type="parTrans" cxnId="{BC9B0501-8126-40C2-8093-B5D0567E9256}">
      <dgm:prSet/>
      <dgm:spPr/>
      <dgm:t>
        <a:bodyPr/>
        <a:lstStyle/>
        <a:p>
          <a:endParaRPr lang="en-US"/>
        </a:p>
      </dgm:t>
    </dgm:pt>
    <dgm:pt modelId="{DACD6BA4-B383-4850-908B-056C4263B30D}" type="sibTrans" cxnId="{BC9B0501-8126-40C2-8093-B5D0567E9256}">
      <dgm:prSet/>
      <dgm:spPr/>
      <dgm:t>
        <a:bodyPr/>
        <a:lstStyle/>
        <a:p>
          <a:endParaRPr lang="en-US"/>
        </a:p>
      </dgm:t>
    </dgm:pt>
    <dgm:pt modelId="{5748F07D-09E4-4A05-80CA-DC63F01DE92E}">
      <dgm:prSet/>
      <dgm:spPr/>
      <dgm:t>
        <a:bodyPr/>
        <a:lstStyle/>
        <a:p>
          <a:r>
            <a:rPr lang="en-US"/>
            <a:t>To provide a method for the Ohio Department of Education and Auditor of State to identify school districts with potential financial problems.</a:t>
          </a:r>
        </a:p>
      </dgm:t>
    </dgm:pt>
    <dgm:pt modelId="{11FE935E-E9CE-4824-9822-BC87D635BC71}" type="parTrans" cxnId="{5BBCEC4B-A14B-4681-82B3-50485CA48326}">
      <dgm:prSet/>
      <dgm:spPr/>
      <dgm:t>
        <a:bodyPr/>
        <a:lstStyle/>
        <a:p>
          <a:endParaRPr lang="en-US"/>
        </a:p>
      </dgm:t>
    </dgm:pt>
    <dgm:pt modelId="{A1C8C91A-9A81-4FC5-9EFC-569BA416AC5B}" type="sibTrans" cxnId="{5BBCEC4B-A14B-4681-82B3-50485CA48326}">
      <dgm:prSet/>
      <dgm:spPr/>
      <dgm:t>
        <a:bodyPr/>
        <a:lstStyle/>
        <a:p>
          <a:endParaRPr lang="en-US"/>
        </a:p>
      </dgm:t>
    </dgm:pt>
    <dgm:pt modelId="{67B874A1-514E-4169-AF5A-C3443AF2A310}" type="pres">
      <dgm:prSet presAssocID="{C41CB6A2-A0E6-4DDA-A80E-5D1E123D9859}" presName="vert0" presStyleCnt="0">
        <dgm:presLayoutVars>
          <dgm:dir/>
          <dgm:animOne val="branch"/>
          <dgm:animLvl val="lvl"/>
        </dgm:presLayoutVars>
      </dgm:prSet>
      <dgm:spPr/>
    </dgm:pt>
    <dgm:pt modelId="{F9F43041-B5E5-442E-BEE0-9D90CC1061C3}" type="pres">
      <dgm:prSet presAssocID="{DDD44D8B-74BF-4653-B3A7-28F11DD91356}" presName="thickLine" presStyleLbl="alignNode1" presStyleIdx="0" presStyleCnt="3"/>
      <dgm:spPr/>
    </dgm:pt>
    <dgm:pt modelId="{7389703E-6A16-41F4-B9AA-C4C4CB214888}" type="pres">
      <dgm:prSet presAssocID="{DDD44D8B-74BF-4653-B3A7-28F11DD91356}" presName="horz1" presStyleCnt="0"/>
      <dgm:spPr/>
    </dgm:pt>
    <dgm:pt modelId="{0A7353B4-8FEF-40DA-8035-3DFD6810B716}" type="pres">
      <dgm:prSet presAssocID="{DDD44D8B-74BF-4653-B3A7-28F11DD91356}" presName="tx1" presStyleLbl="revTx" presStyleIdx="0" presStyleCnt="3"/>
      <dgm:spPr/>
    </dgm:pt>
    <dgm:pt modelId="{DB81545E-1F8D-4D95-A987-E542289572BC}" type="pres">
      <dgm:prSet presAssocID="{DDD44D8B-74BF-4653-B3A7-28F11DD91356}" presName="vert1" presStyleCnt="0"/>
      <dgm:spPr/>
    </dgm:pt>
    <dgm:pt modelId="{89D8EBE1-5900-487E-95DA-1133F1CC4A2C}" type="pres">
      <dgm:prSet presAssocID="{C70E4D7D-0296-468A-B5F9-B8AF77343196}" presName="thickLine" presStyleLbl="alignNode1" presStyleIdx="1" presStyleCnt="3"/>
      <dgm:spPr/>
    </dgm:pt>
    <dgm:pt modelId="{A7B2BF95-C29F-4504-BB56-600495920DBE}" type="pres">
      <dgm:prSet presAssocID="{C70E4D7D-0296-468A-B5F9-B8AF77343196}" presName="horz1" presStyleCnt="0"/>
      <dgm:spPr/>
    </dgm:pt>
    <dgm:pt modelId="{53631C94-BDB2-4739-97B7-1E1CFBD76A1B}" type="pres">
      <dgm:prSet presAssocID="{C70E4D7D-0296-468A-B5F9-B8AF77343196}" presName="tx1" presStyleLbl="revTx" presStyleIdx="1" presStyleCnt="3"/>
      <dgm:spPr/>
    </dgm:pt>
    <dgm:pt modelId="{6A10CC5D-C022-45B4-8DE3-5CEA8DA466E4}" type="pres">
      <dgm:prSet presAssocID="{C70E4D7D-0296-468A-B5F9-B8AF77343196}" presName="vert1" presStyleCnt="0"/>
      <dgm:spPr/>
    </dgm:pt>
    <dgm:pt modelId="{C1B36786-1A7B-4BBB-B5B6-AD0AE1203629}" type="pres">
      <dgm:prSet presAssocID="{5748F07D-09E4-4A05-80CA-DC63F01DE92E}" presName="thickLine" presStyleLbl="alignNode1" presStyleIdx="2" presStyleCnt="3"/>
      <dgm:spPr/>
    </dgm:pt>
    <dgm:pt modelId="{0DF9D655-E8AD-40C7-83F2-976678BB7A50}" type="pres">
      <dgm:prSet presAssocID="{5748F07D-09E4-4A05-80CA-DC63F01DE92E}" presName="horz1" presStyleCnt="0"/>
      <dgm:spPr/>
    </dgm:pt>
    <dgm:pt modelId="{31F0A0D7-45FA-4D63-8449-E30793D27DEB}" type="pres">
      <dgm:prSet presAssocID="{5748F07D-09E4-4A05-80CA-DC63F01DE92E}" presName="tx1" presStyleLbl="revTx" presStyleIdx="2" presStyleCnt="3"/>
      <dgm:spPr/>
    </dgm:pt>
    <dgm:pt modelId="{F47F6665-E009-4503-A347-6BBBF14F7140}" type="pres">
      <dgm:prSet presAssocID="{5748F07D-09E4-4A05-80CA-DC63F01DE92E}" presName="vert1" presStyleCnt="0"/>
      <dgm:spPr/>
    </dgm:pt>
  </dgm:ptLst>
  <dgm:cxnLst>
    <dgm:cxn modelId="{BC9B0501-8126-40C2-8093-B5D0567E9256}" srcId="{C41CB6A2-A0E6-4DDA-A80E-5D1E123D9859}" destId="{C70E4D7D-0296-468A-B5F9-B8AF77343196}" srcOrd="1" destOrd="0" parTransId="{5A9B9201-299E-45D8-B78E-53CB3829D5AB}" sibTransId="{DACD6BA4-B383-4850-908B-056C4263B30D}"/>
    <dgm:cxn modelId="{03DAA814-166B-420F-8DA0-9586FA7DCB31}" type="presOf" srcId="{C41CB6A2-A0E6-4DDA-A80E-5D1E123D9859}" destId="{67B874A1-514E-4169-AF5A-C3443AF2A310}" srcOrd="0" destOrd="0" presId="urn:microsoft.com/office/officeart/2008/layout/LinedList"/>
    <dgm:cxn modelId="{9311F346-55AD-487D-A62C-1EC4C239E817}" srcId="{C41CB6A2-A0E6-4DDA-A80E-5D1E123D9859}" destId="{DDD44D8B-74BF-4653-B3A7-28F11DD91356}" srcOrd="0" destOrd="0" parTransId="{F55C4349-D3FE-409A-B675-2DE9E9972827}" sibTransId="{091D1416-7BAB-4315-9C42-CA0B6157E21B}"/>
    <dgm:cxn modelId="{5BBCEC4B-A14B-4681-82B3-50485CA48326}" srcId="{C41CB6A2-A0E6-4DDA-A80E-5D1E123D9859}" destId="{5748F07D-09E4-4A05-80CA-DC63F01DE92E}" srcOrd="2" destOrd="0" parTransId="{11FE935E-E9CE-4824-9822-BC87D635BC71}" sibTransId="{A1C8C91A-9A81-4FC5-9EFC-569BA416AC5B}"/>
    <dgm:cxn modelId="{2F8508CA-11B5-45B7-8BA5-07B54BB37941}" type="presOf" srcId="{C70E4D7D-0296-468A-B5F9-B8AF77343196}" destId="{53631C94-BDB2-4739-97B7-1E1CFBD76A1B}" srcOrd="0" destOrd="0" presId="urn:microsoft.com/office/officeart/2008/layout/LinedList"/>
    <dgm:cxn modelId="{624129D0-D7FE-4272-9320-D231AF041ACF}" type="presOf" srcId="{5748F07D-09E4-4A05-80CA-DC63F01DE92E}" destId="{31F0A0D7-45FA-4D63-8449-E30793D27DEB}" srcOrd="0" destOrd="0" presId="urn:microsoft.com/office/officeart/2008/layout/LinedList"/>
    <dgm:cxn modelId="{F67ED6DA-8858-4D4C-B5F6-ED00152DDE3D}" type="presOf" srcId="{DDD44D8B-74BF-4653-B3A7-28F11DD91356}" destId="{0A7353B4-8FEF-40DA-8035-3DFD6810B716}" srcOrd="0" destOrd="0" presId="urn:microsoft.com/office/officeart/2008/layout/LinedList"/>
    <dgm:cxn modelId="{B3BF9453-767D-4893-A47B-9C06EEF5764A}" type="presParOf" srcId="{67B874A1-514E-4169-AF5A-C3443AF2A310}" destId="{F9F43041-B5E5-442E-BEE0-9D90CC1061C3}" srcOrd="0" destOrd="0" presId="urn:microsoft.com/office/officeart/2008/layout/LinedList"/>
    <dgm:cxn modelId="{58C2EACC-E33C-4017-90DE-992595FCFBFD}" type="presParOf" srcId="{67B874A1-514E-4169-AF5A-C3443AF2A310}" destId="{7389703E-6A16-41F4-B9AA-C4C4CB214888}" srcOrd="1" destOrd="0" presId="urn:microsoft.com/office/officeart/2008/layout/LinedList"/>
    <dgm:cxn modelId="{4718E477-8752-4E8D-9A79-C15D9593D20A}" type="presParOf" srcId="{7389703E-6A16-41F4-B9AA-C4C4CB214888}" destId="{0A7353B4-8FEF-40DA-8035-3DFD6810B716}" srcOrd="0" destOrd="0" presId="urn:microsoft.com/office/officeart/2008/layout/LinedList"/>
    <dgm:cxn modelId="{9A53FCD4-537D-46D5-9596-C4F415297050}" type="presParOf" srcId="{7389703E-6A16-41F4-B9AA-C4C4CB214888}" destId="{DB81545E-1F8D-4D95-A987-E542289572BC}" srcOrd="1" destOrd="0" presId="urn:microsoft.com/office/officeart/2008/layout/LinedList"/>
    <dgm:cxn modelId="{AE2C7F81-1316-4BBE-9B15-05888F01C322}" type="presParOf" srcId="{67B874A1-514E-4169-AF5A-C3443AF2A310}" destId="{89D8EBE1-5900-487E-95DA-1133F1CC4A2C}" srcOrd="2" destOrd="0" presId="urn:microsoft.com/office/officeart/2008/layout/LinedList"/>
    <dgm:cxn modelId="{F36101F1-0374-43F6-8C2A-47A15D9CFE9B}" type="presParOf" srcId="{67B874A1-514E-4169-AF5A-C3443AF2A310}" destId="{A7B2BF95-C29F-4504-BB56-600495920DBE}" srcOrd="3" destOrd="0" presId="urn:microsoft.com/office/officeart/2008/layout/LinedList"/>
    <dgm:cxn modelId="{2878AD89-3B7D-43E2-85E2-2F6FDD7D2C13}" type="presParOf" srcId="{A7B2BF95-C29F-4504-BB56-600495920DBE}" destId="{53631C94-BDB2-4739-97B7-1E1CFBD76A1B}" srcOrd="0" destOrd="0" presId="urn:microsoft.com/office/officeart/2008/layout/LinedList"/>
    <dgm:cxn modelId="{28579C43-6037-433E-9317-0598DD2D1E40}" type="presParOf" srcId="{A7B2BF95-C29F-4504-BB56-600495920DBE}" destId="{6A10CC5D-C022-45B4-8DE3-5CEA8DA466E4}" srcOrd="1" destOrd="0" presId="urn:microsoft.com/office/officeart/2008/layout/LinedList"/>
    <dgm:cxn modelId="{C707987F-8168-43ED-ABA4-488E9C5D6B20}" type="presParOf" srcId="{67B874A1-514E-4169-AF5A-C3443AF2A310}" destId="{C1B36786-1A7B-4BBB-B5B6-AD0AE1203629}" srcOrd="4" destOrd="0" presId="urn:microsoft.com/office/officeart/2008/layout/LinedList"/>
    <dgm:cxn modelId="{1A87BA68-7F37-4EEA-84BC-26492C9A1112}" type="presParOf" srcId="{67B874A1-514E-4169-AF5A-C3443AF2A310}" destId="{0DF9D655-E8AD-40C7-83F2-976678BB7A50}" srcOrd="5" destOrd="0" presId="urn:microsoft.com/office/officeart/2008/layout/LinedList"/>
    <dgm:cxn modelId="{09F11403-9B42-4BC3-84DF-D01A86C6D6F8}" type="presParOf" srcId="{0DF9D655-E8AD-40C7-83F2-976678BB7A50}" destId="{31F0A0D7-45FA-4D63-8449-E30793D27DEB}" srcOrd="0" destOrd="0" presId="urn:microsoft.com/office/officeart/2008/layout/LinedList"/>
    <dgm:cxn modelId="{2627A3C2-521C-4644-A42A-5199EA637BB5}" type="presParOf" srcId="{0DF9D655-E8AD-40C7-83F2-976678BB7A50}" destId="{F47F6665-E009-4503-A347-6BBBF14F7140}"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E969CED-B7D2-46F3-94E0-A2ADA3C3A72F}"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CB05180B-96AB-4BF8-921F-D862E8DCEBAF}">
      <dgm:prSet custT="1"/>
      <dgm:spPr/>
      <dgm:t>
        <a:bodyPr/>
        <a:lstStyle/>
        <a:p>
          <a:pPr>
            <a:lnSpc>
              <a:spcPct val="100000"/>
            </a:lnSpc>
          </a:pPr>
          <a:r>
            <a:rPr lang="en-US" sz="2000" dirty="0"/>
            <a:t>The five-year forecast is divided into two sections: revenue and expenditures.</a:t>
          </a:r>
        </a:p>
      </dgm:t>
    </dgm:pt>
    <dgm:pt modelId="{D53D14DB-A375-4E76-8783-C79586073F62}" type="parTrans" cxnId="{DE4C61B3-2C8B-473C-9507-D3614F3CB440}">
      <dgm:prSet/>
      <dgm:spPr/>
      <dgm:t>
        <a:bodyPr/>
        <a:lstStyle/>
        <a:p>
          <a:endParaRPr lang="en-US"/>
        </a:p>
      </dgm:t>
    </dgm:pt>
    <dgm:pt modelId="{399AD27E-6AE7-42DF-A419-D7AB3D76050A}" type="sibTrans" cxnId="{DE4C61B3-2C8B-473C-9507-D3614F3CB440}">
      <dgm:prSet/>
      <dgm:spPr/>
      <dgm:t>
        <a:bodyPr/>
        <a:lstStyle/>
        <a:p>
          <a:endParaRPr lang="en-US"/>
        </a:p>
      </dgm:t>
    </dgm:pt>
    <dgm:pt modelId="{FBE2D455-C2A7-423B-81F2-E12C72EC17A6}">
      <dgm:prSet custT="1"/>
      <dgm:spPr/>
      <dgm:t>
        <a:bodyPr/>
        <a:lstStyle/>
        <a:p>
          <a:pPr>
            <a:lnSpc>
              <a:spcPct val="100000"/>
            </a:lnSpc>
          </a:pPr>
          <a:r>
            <a:rPr lang="en-US" sz="2000" dirty="0"/>
            <a:t>A district’s revenue is made up of two main sources, local and state funding.</a:t>
          </a:r>
        </a:p>
      </dgm:t>
    </dgm:pt>
    <dgm:pt modelId="{8C1B9F14-B270-4C36-A047-20A1637C08D6}" type="parTrans" cxnId="{A128E624-A6B7-4FBE-A781-B2CB42A512F0}">
      <dgm:prSet/>
      <dgm:spPr/>
      <dgm:t>
        <a:bodyPr/>
        <a:lstStyle/>
        <a:p>
          <a:endParaRPr lang="en-US"/>
        </a:p>
      </dgm:t>
    </dgm:pt>
    <dgm:pt modelId="{8AE0B36A-5686-413C-BEDE-1742143588EF}" type="sibTrans" cxnId="{A128E624-A6B7-4FBE-A781-B2CB42A512F0}">
      <dgm:prSet/>
      <dgm:spPr/>
      <dgm:t>
        <a:bodyPr/>
        <a:lstStyle/>
        <a:p>
          <a:endParaRPr lang="en-US"/>
        </a:p>
      </dgm:t>
    </dgm:pt>
    <dgm:pt modelId="{1CAF7599-F8E6-4A76-AF56-F46AC96C087B}">
      <dgm:prSet custT="1"/>
      <dgm:spPr/>
      <dgm:t>
        <a:bodyPr/>
        <a:lstStyle/>
        <a:p>
          <a:pPr>
            <a:lnSpc>
              <a:spcPct val="100000"/>
            </a:lnSpc>
          </a:pPr>
          <a:r>
            <a:rPr lang="en-US" sz="2000" dirty="0"/>
            <a:t>The expenditures are mainly salary and wages, benefits, purchased services, and supplies and materials.</a:t>
          </a:r>
        </a:p>
      </dgm:t>
    </dgm:pt>
    <dgm:pt modelId="{18C6735B-2F7B-416B-AB3B-9AA6B58EA14C}" type="parTrans" cxnId="{419B6454-BA28-4BA6-95FA-FC8CA55D8398}">
      <dgm:prSet/>
      <dgm:spPr/>
      <dgm:t>
        <a:bodyPr/>
        <a:lstStyle/>
        <a:p>
          <a:endParaRPr lang="en-US"/>
        </a:p>
      </dgm:t>
    </dgm:pt>
    <dgm:pt modelId="{0A24E6E8-E578-4428-9AEB-690DCECAFE70}" type="sibTrans" cxnId="{419B6454-BA28-4BA6-95FA-FC8CA55D8398}">
      <dgm:prSet/>
      <dgm:spPr/>
      <dgm:t>
        <a:bodyPr/>
        <a:lstStyle/>
        <a:p>
          <a:endParaRPr lang="en-US"/>
        </a:p>
      </dgm:t>
    </dgm:pt>
    <dgm:pt modelId="{3D3D60A1-D70D-413A-9B62-CE7D19FAFA89}" type="pres">
      <dgm:prSet presAssocID="{BE969CED-B7D2-46F3-94E0-A2ADA3C3A72F}" presName="root" presStyleCnt="0">
        <dgm:presLayoutVars>
          <dgm:dir/>
          <dgm:resizeHandles val="exact"/>
        </dgm:presLayoutVars>
      </dgm:prSet>
      <dgm:spPr/>
    </dgm:pt>
    <dgm:pt modelId="{899E11C4-DA56-486B-BDC9-2E4C7F631A36}" type="pres">
      <dgm:prSet presAssocID="{CB05180B-96AB-4BF8-921F-D862E8DCEBAF}" presName="compNode" presStyleCnt="0"/>
      <dgm:spPr/>
    </dgm:pt>
    <dgm:pt modelId="{05442904-C09A-4909-B4A6-4648ABDF8973}" type="pres">
      <dgm:prSet presAssocID="{CB05180B-96AB-4BF8-921F-D862E8DCEBAF}" presName="iconRect" presStyleLbl="node1" presStyleIdx="0" presStyleCnt="3"/>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oney"/>
        </a:ext>
      </dgm:extLst>
    </dgm:pt>
    <dgm:pt modelId="{06149183-942C-4939-8CD0-0253E3AB0684}" type="pres">
      <dgm:prSet presAssocID="{CB05180B-96AB-4BF8-921F-D862E8DCEBAF}" presName="spaceRect" presStyleCnt="0"/>
      <dgm:spPr/>
    </dgm:pt>
    <dgm:pt modelId="{33FAC63E-5081-41E4-9775-DF37D0307538}" type="pres">
      <dgm:prSet presAssocID="{CB05180B-96AB-4BF8-921F-D862E8DCEBAF}" presName="textRect" presStyleLbl="revTx" presStyleIdx="0" presStyleCnt="3">
        <dgm:presLayoutVars>
          <dgm:chMax val="1"/>
          <dgm:chPref val="1"/>
        </dgm:presLayoutVars>
      </dgm:prSet>
      <dgm:spPr/>
    </dgm:pt>
    <dgm:pt modelId="{760A7B4A-8819-4841-9AA3-5A9937B43AEA}" type="pres">
      <dgm:prSet presAssocID="{399AD27E-6AE7-42DF-A419-D7AB3D76050A}" presName="sibTrans" presStyleCnt="0"/>
      <dgm:spPr/>
    </dgm:pt>
    <dgm:pt modelId="{70760757-5A41-43C7-AE45-A0926DB9A7AC}" type="pres">
      <dgm:prSet presAssocID="{FBE2D455-C2A7-423B-81F2-E12C72EC17A6}" presName="compNode" presStyleCnt="0"/>
      <dgm:spPr/>
    </dgm:pt>
    <dgm:pt modelId="{E6D6FA50-AE2A-423A-A065-9C3A8F34B266}" type="pres">
      <dgm:prSet presAssocID="{FBE2D455-C2A7-423B-81F2-E12C72EC17A6}" presName="iconRect" presStyleLbl="node1" presStyleIdx="1" presStyleCnt="3"/>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choolhouse"/>
        </a:ext>
      </dgm:extLst>
    </dgm:pt>
    <dgm:pt modelId="{B4BDE294-F856-4269-BC60-FAF0A9FDF4C0}" type="pres">
      <dgm:prSet presAssocID="{FBE2D455-C2A7-423B-81F2-E12C72EC17A6}" presName="spaceRect" presStyleCnt="0"/>
      <dgm:spPr/>
    </dgm:pt>
    <dgm:pt modelId="{99E431A7-C080-4AF7-B494-1A73A707E717}" type="pres">
      <dgm:prSet presAssocID="{FBE2D455-C2A7-423B-81F2-E12C72EC17A6}" presName="textRect" presStyleLbl="revTx" presStyleIdx="1" presStyleCnt="3">
        <dgm:presLayoutVars>
          <dgm:chMax val="1"/>
          <dgm:chPref val="1"/>
        </dgm:presLayoutVars>
      </dgm:prSet>
      <dgm:spPr/>
    </dgm:pt>
    <dgm:pt modelId="{A3768A21-E0F5-44BB-A6F1-AF1721C2B242}" type="pres">
      <dgm:prSet presAssocID="{8AE0B36A-5686-413C-BEDE-1742143588EF}" presName="sibTrans" presStyleCnt="0"/>
      <dgm:spPr/>
    </dgm:pt>
    <dgm:pt modelId="{5660E62B-CF7B-460C-803C-5C57926FF109}" type="pres">
      <dgm:prSet presAssocID="{1CAF7599-F8E6-4A76-AF56-F46AC96C087B}" presName="compNode" presStyleCnt="0"/>
      <dgm:spPr/>
    </dgm:pt>
    <dgm:pt modelId="{AB641118-E2D7-44C1-8FB0-7D96333A0FCF}" type="pres">
      <dgm:prSet presAssocID="{1CAF7599-F8E6-4A76-AF56-F46AC96C087B}" presName="iconRect" presStyleLbl="node1" presStyleIdx="2" presStyleCnt="3"/>
      <dgm:spPr>
        <a:blipFill>
          <a:blip xmlns:r="http://schemas.openxmlformats.org/officeDocument/2006/relationships" r:embed="rId5" cstate="print">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ollar"/>
        </a:ext>
      </dgm:extLst>
    </dgm:pt>
    <dgm:pt modelId="{106CCF5C-F541-47D4-B976-3E283167B5F4}" type="pres">
      <dgm:prSet presAssocID="{1CAF7599-F8E6-4A76-AF56-F46AC96C087B}" presName="spaceRect" presStyleCnt="0"/>
      <dgm:spPr/>
    </dgm:pt>
    <dgm:pt modelId="{5874EE16-9713-4437-9E46-F8974D6E7056}" type="pres">
      <dgm:prSet presAssocID="{1CAF7599-F8E6-4A76-AF56-F46AC96C087B}" presName="textRect" presStyleLbl="revTx" presStyleIdx="2" presStyleCnt="3">
        <dgm:presLayoutVars>
          <dgm:chMax val="1"/>
          <dgm:chPref val="1"/>
        </dgm:presLayoutVars>
      </dgm:prSet>
      <dgm:spPr/>
    </dgm:pt>
  </dgm:ptLst>
  <dgm:cxnLst>
    <dgm:cxn modelId="{52C2F123-6106-4E80-8D09-E1DD1D1D5374}" type="presOf" srcId="{CB05180B-96AB-4BF8-921F-D862E8DCEBAF}" destId="{33FAC63E-5081-41E4-9775-DF37D0307538}" srcOrd="0" destOrd="0" presId="urn:microsoft.com/office/officeart/2018/2/layout/IconLabelList"/>
    <dgm:cxn modelId="{A128E624-A6B7-4FBE-A781-B2CB42A512F0}" srcId="{BE969CED-B7D2-46F3-94E0-A2ADA3C3A72F}" destId="{FBE2D455-C2A7-423B-81F2-E12C72EC17A6}" srcOrd="1" destOrd="0" parTransId="{8C1B9F14-B270-4C36-A047-20A1637C08D6}" sibTransId="{8AE0B36A-5686-413C-BEDE-1742143588EF}"/>
    <dgm:cxn modelId="{81E0104B-A2CC-4690-A818-6231B443218C}" type="presOf" srcId="{1CAF7599-F8E6-4A76-AF56-F46AC96C087B}" destId="{5874EE16-9713-4437-9E46-F8974D6E7056}" srcOrd="0" destOrd="0" presId="urn:microsoft.com/office/officeart/2018/2/layout/IconLabelList"/>
    <dgm:cxn modelId="{419B6454-BA28-4BA6-95FA-FC8CA55D8398}" srcId="{BE969CED-B7D2-46F3-94E0-A2ADA3C3A72F}" destId="{1CAF7599-F8E6-4A76-AF56-F46AC96C087B}" srcOrd="2" destOrd="0" parTransId="{18C6735B-2F7B-416B-AB3B-9AA6B58EA14C}" sibTransId="{0A24E6E8-E578-4428-9AEB-690DCECAFE70}"/>
    <dgm:cxn modelId="{14C36DA8-6363-4809-9CC0-233D0A50AA6B}" type="presOf" srcId="{BE969CED-B7D2-46F3-94E0-A2ADA3C3A72F}" destId="{3D3D60A1-D70D-413A-9B62-CE7D19FAFA89}" srcOrd="0" destOrd="0" presId="urn:microsoft.com/office/officeart/2018/2/layout/IconLabelList"/>
    <dgm:cxn modelId="{DE4C61B3-2C8B-473C-9507-D3614F3CB440}" srcId="{BE969CED-B7D2-46F3-94E0-A2ADA3C3A72F}" destId="{CB05180B-96AB-4BF8-921F-D862E8DCEBAF}" srcOrd="0" destOrd="0" parTransId="{D53D14DB-A375-4E76-8783-C79586073F62}" sibTransId="{399AD27E-6AE7-42DF-A419-D7AB3D76050A}"/>
    <dgm:cxn modelId="{EEB7BBFF-2B02-4FD4-889E-B72698BE2055}" type="presOf" srcId="{FBE2D455-C2A7-423B-81F2-E12C72EC17A6}" destId="{99E431A7-C080-4AF7-B494-1A73A707E717}" srcOrd="0" destOrd="0" presId="urn:microsoft.com/office/officeart/2018/2/layout/IconLabelList"/>
    <dgm:cxn modelId="{8DA741A8-8D8F-43EF-BC86-4B23716720FC}" type="presParOf" srcId="{3D3D60A1-D70D-413A-9B62-CE7D19FAFA89}" destId="{899E11C4-DA56-486B-BDC9-2E4C7F631A36}" srcOrd="0" destOrd="0" presId="urn:microsoft.com/office/officeart/2018/2/layout/IconLabelList"/>
    <dgm:cxn modelId="{9A520A95-BD66-42DA-8B62-62F86710E85F}" type="presParOf" srcId="{899E11C4-DA56-486B-BDC9-2E4C7F631A36}" destId="{05442904-C09A-4909-B4A6-4648ABDF8973}" srcOrd="0" destOrd="0" presId="urn:microsoft.com/office/officeart/2018/2/layout/IconLabelList"/>
    <dgm:cxn modelId="{B65D1C0E-C7D1-4CE9-91D7-1063D1BAF754}" type="presParOf" srcId="{899E11C4-DA56-486B-BDC9-2E4C7F631A36}" destId="{06149183-942C-4939-8CD0-0253E3AB0684}" srcOrd="1" destOrd="0" presId="urn:microsoft.com/office/officeart/2018/2/layout/IconLabelList"/>
    <dgm:cxn modelId="{B0800338-0D9B-4D96-AABF-AAB094775BEF}" type="presParOf" srcId="{899E11C4-DA56-486B-BDC9-2E4C7F631A36}" destId="{33FAC63E-5081-41E4-9775-DF37D0307538}" srcOrd="2" destOrd="0" presId="urn:microsoft.com/office/officeart/2018/2/layout/IconLabelList"/>
    <dgm:cxn modelId="{68062244-CB35-48C8-ADC2-EBB72C6A343F}" type="presParOf" srcId="{3D3D60A1-D70D-413A-9B62-CE7D19FAFA89}" destId="{760A7B4A-8819-4841-9AA3-5A9937B43AEA}" srcOrd="1" destOrd="0" presId="urn:microsoft.com/office/officeart/2018/2/layout/IconLabelList"/>
    <dgm:cxn modelId="{F214A6CB-ED22-4756-8F6E-194FA94FFAD6}" type="presParOf" srcId="{3D3D60A1-D70D-413A-9B62-CE7D19FAFA89}" destId="{70760757-5A41-43C7-AE45-A0926DB9A7AC}" srcOrd="2" destOrd="0" presId="urn:microsoft.com/office/officeart/2018/2/layout/IconLabelList"/>
    <dgm:cxn modelId="{B439ED17-308B-4713-A97C-469995F553BF}" type="presParOf" srcId="{70760757-5A41-43C7-AE45-A0926DB9A7AC}" destId="{E6D6FA50-AE2A-423A-A065-9C3A8F34B266}" srcOrd="0" destOrd="0" presId="urn:microsoft.com/office/officeart/2018/2/layout/IconLabelList"/>
    <dgm:cxn modelId="{C084DDB8-368B-4F91-8172-4CD01C7F33B3}" type="presParOf" srcId="{70760757-5A41-43C7-AE45-A0926DB9A7AC}" destId="{B4BDE294-F856-4269-BC60-FAF0A9FDF4C0}" srcOrd="1" destOrd="0" presId="urn:microsoft.com/office/officeart/2018/2/layout/IconLabelList"/>
    <dgm:cxn modelId="{ACCED4D2-3A24-4E59-9A64-716A706AD54C}" type="presParOf" srcId="{70760757-5A41-43C7-AE45-A0926DB9A7AC}" destId="{99E431A7-C080-4AF7-B494-1A73A707E717}" srcOrd="2" destOrd="0" presId="urn:microsoft.com/office/officeart/2018/2/layout/IconLabelList"/>
    <dgm:cxn modelId="{DE3B7A79-76F3-4577-B673-93017B3A965B}" type="presParOf" srcId="{3D3D60A1-D70D-413A-9B62-CE7D19FAFA89}" destId="{A3768A21-E0F5-44BB-A6F1-AF1721C2B242}" srcOrd="3" destOrd="0" presId="urn:microsoft.com/office/officeart/2018/2/layout/IconLabelList"/>
    <dgm:cxn modelId="{03E8C92A-920F-47A7-A2F3-63461BBD98F8}" type="presParOf" srcId="{3D3D60A1-D70D-413A-9B62-CE7D19FAFA89}" destId="{5660E62B-CF7B-460C-803C-5C57926FF109}" srcOrd="4" destOrd="0" presId="urn:microsoft.com/office/officeart/2018/2/layout/IconLabelList"/>
    <dgm:cxn modelId="{787E04DE-4456-444A-8ABB-646B0A21F91E}" type="presParOf" srcId="{5660E62B-CF7B-460C-803C-5C57926FF109}" destId="{AB641118-E2D7-44C1-8FB0-7D96333A0FCF}" srcOrd="0" destOrd="0" presId="urn:microsoft.com/office/officeart/2018/2/layout/IconLabelList"/>
    <dgm:cxn modelId="{7A381D88-07A8-4B60-8594-19D5D37DCBEF}" type="presParOf" srcId="{5660E62B-CF7B-460C-803C-5C57926FF109}" destId="{106CCF5C-F541-47D4-B976-3E283167B5F4}" srcOrd="1" destOrd="0" presId="urn:microsoft.com/office/officeart/2018/2/layout/IconLabelList"/>
    <dgm:cxn modelId="{4971536F-E157-4F80-A725-127F71244A0F}" type="presParOf" srcId="{5660E62B-CF7B-460C-803C-5C57926FF109}" destId="{5874EE16-9713-4437-9E46-F8974D6E705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F43041-B5E5-442E-BEE0-9D90CC1061C3}">
      <dsp:nvSpPr>
        <dsp:cNvPr id="0" name=""/>
        <dsp:cNvSpPr/>
      </dsp:nvSpPr>
      <dsp:spPr>
        <a:xfrm>
          <a:off x="0" y="2663"/>
          <a:ext cx="500012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0A7353B4-8FEF-40DA-8035-3DFD6810B716}">
      <dsp:nvSpPr>
        <dsp:cNvPr id="0" name=""/>
        <dsp:cNvSpPr/>
      </dsp:nvSpPr>
      <dsp:spPr>
        <a:xfrm>
          <a:off x="0" y="2663"/>
          <a:ext cx="5000124"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Engage the Board of Education and community in long range planning and discussions of financial issues facing our schools.</a:t>
          </a:r>
        </a:p>
      </dsp:txBody>
      <dsp:txXfrm>
        <a:off x="0" y="2663"/>
        <a:ext cx="5000124" cy="1816197"/>
      </dsp:txXfrm>
    </dsp:sp>
    <dsp:sp modelId="{89D8EBE1-5900-487E-95DA-1133F1CC4A2C}">
      <dsp:nvSpPr>
        <dsp:cNvPr id="0" name=""/>
        <dsp:cNvSpPr/>
      </dsp:nvSpPr>
      <dsp:spPr>
        <a:xfrm>
          <a:off x="0" y="1818861"/>
          <a:ext cx="500012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53631C94-BDB2-4739-97B7-1E1CFBD76A1B}">
      <dsp:nvSpPr>
        <dsp:cNvPr id="0" name=""/>
        <dsp:cNvSpPr/>
      </dsp:nvSpPr>
      <dsp:spPr>
        <a:xfrm>
          <a:off x="0" y="1818861"/>
          <a:ext cx="5000124"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To serve as a basis for determining the school district’s ability to sign the certificate required by O.R.C. 5705.412, commonly known as the “412 certificate”.</a:t>
          </a:r>
        </a:p>
      </dsp:txBody>
      <dsp:txXfrm>
        <a:off x="0" y="1818861"/>
        <a:ext cx="5000124" cy="1816197"/>
      </dsp:txXfrm>
    </dsp:sp>
    <dsp:sp modelId="{C1B36786-1A7B-4BBB-B5B6-AD0AE1203629}">
      <dsp:nvSpPr>
        <dsp:cNvPr id="0" name=""/>
        <dsp:cNvSpPr/>
      </dsp:nvSpPr>
      <dsp:spPr>
        <a:xfrm>
          <a:off x="0" y="3635058"/>
          <a:ext cx="5000124" cy="0"/>
        </a:xfrm>
        <a:prstGeom prst="lin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31F0A0D7-45FA-4D63-8449-E30793D27DEB}">
      <dsp:nvSpPr>
        <dsp:cNvPr id="0" name=""/>
        <dsp:cNvSpPr/>
      </dsp:nvSpPr>
      <dsp:spPr>
        <a:xfrm>
          <a:off x="0" y="3635058"/>
          <a:ext cx="5000124" cy="181619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buNone/>
          </a:pPr>
          <a:r>
            <a:rPr lang="en-US" sz="2300" kern="1200"/>
            <a:t>To provide a method for the Ohio Department of Education and Auditor of State to identify school districts with potential financial problems.</a:t>
          </a:r>
        </a:p>
      </dsp:txBody>
      <dsp:txXfrm>
        <a:off x="0" y="3635058"/>
        <a:ext cx="5000124" cy="18161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442904-C09A-4909-B4A6-4648ABDF8973}">
      <dsp:nvSpPr>
        <dsp:cNvPr id="0" name=""/>
        <dsp:cNvSpPr/>
      </dsp:nvSpPr>
      <dsp:spPr>
        <a:xfrm>
          <a:off x="835211" y="963033"/>
          <a:ext cx="1090892" cy="1090892"/>
        </a:xfrm>
        <a:prstGeom prst="rect">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3FAC63E-5081-41E4-9775-DF37D0307538}">
      <dsp:nvSpPr>
        <dsp:cNvPr id="0" name=""/>
        <dsp:cNvSpPr/>
      </dsp:nvSpPr>
      <dsp:spPr>
        <a:xfrm>
          <a:off x="168554" y="2576853"/>
          <a:ext cx="2424206" cy="187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t>The five-year forecast is divided into two sections: revenue and expenditures.</a:t>
          </a:r>
        </a:p>
      </dsp:txBody>
      <dsp:txXfrm>
        <a:off x="168554" y="2576853"/>
        <a:ext cx="2424206" cy="1870312"/>
      </dsp:txXfrm>
    </dsp:sp>
    <dsp:sp modelId="{E6D6FA50-AE2A-423A-A065-9C3A8F34B266}">
      <dsp:nvSpPr>
        <dsp:cNvPr id="0" name=""/>
        <dsp:cNvSpPr/>
      </dsp:nvSpPr>
      <dsp:spPr>
        <a:xfrm>
          <a:off x="3683653" y="963033"/>
          <a:ext cx="1090892" cy="1090892"/>
        </a:xfrm>
        <a:prstGeom prst="rect">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E431A7-C080-4AF7-B494-1A73A707E717}">
      <dsp:nvSpPr>
        <dsp:cNvPr id="0" name=""/>
        <dsp:cNvSpPr/>
      </dsp:nvSpPr>
      <dsp:spPr>
        <a:xfrm>
          <a:off x="3016996" y="2576853"/>
          <a:ext cx="2424206" cy="187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t>A district’s revenue is made up of two main sources, local and state funding.</a:t>
          </a:r>
        </a:p>
      </dsp:txBody>
      <dsp:txXfrm>
        <a:off x="3016996" y="2576853"/>
        <a:ext cx="2424206" cy="1870312"/>
      </dsp:txXfrm>
    </dsp:sp>
    <dsp:sp modelId="{AB641118-E2D7-44C1-8FB0-7D96333A0FCF}">
      <dsp:nvSpPr>
        <dsp:cNvPr id="0" name=""/>
        <dsp:cNvSpPr/>
      </dsp:nvSpPr>
      <dsp:spPr>
        <a:xfrm>
          <a:off x="6532095" y="963033"/>
          <a:ext cx="1090892" cy="1090892"/>
        </a:xfrm>
        <a:prstGeom prst="rect">
          <a:avLst/>
        </a:prstGeom>
        <a:blipFill>
          <a:blip xmlns:r="http://schemas.openxmlformats.org/officeDocument/2006/relationships" r:embed="rId5" cstate="print">
            <a:duotone>
              <a:schemeClr val="accent1">
                <a:shade val="45000"/>
                <a:satMod val="135000"/>
              </a:schemeClr>
              <a:prstClr val="white"/>
            </a:duotone>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74EE16-9713-4437-9E46-F8974D6E7056}">
      <dsp:nvSpPr>
        <dsp:cNvPr id="0" name=""/>
        <dsp:cNvSpPr/>
      </dsp:nvSpPr>
      <dsp:spPr>
        <a:xfrm>
          <a:off x="5865439" y="2576853"/>
          <a:ext cx="2424206" cy="187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r>
            <a:rPr lang="en-US" sz="2000" kern="1200" dirty="0"/>
            <a:t>The expenditures are mainly salary and wages, benefits, purchased services, and supplies and materials.</a:t>
          </a:r>
        </a:p>
      </dsp:txBody>
      <dsp:txXfrm>
        <a:off x="5865439" y="2576853"/>
        <a:ext cx="2424206" cy="187031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defRPr sz="1200">
                <a:latin typeface="Time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0" hangingPunct="0">
              <a:defRPr sz="1200">
                <a:latin typeface="Times"/>
              </a:defRPr>
            </a:lvl1pPr>
          </a:lstStyle>
          <a:p>
            <a:pPr>
              <a:defRPr/>
            </a:pPr>
            <a:fld id="{DA2EE751-9C09-4C6F-813F-AB2A50C00220}" type="datetimeFigureOut">
              <a:rPr lang="en-US"/>
              <a:pPr>
                <a:defRPr/>
              </a:pPr>
              <a:t>10/2/2025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0" hangingPunct="0">
              <a:defRPr sz="1200">
                <a:latin typeface="Time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0" hangingPunct="0">
              <a:defRPr sz="1200">
                <a:latin typeface="Times"/>
              </a:defRPr>
            </a:lvl1pPr>
          </a:lstStyle>
          <a:p>
            <a:pPr>
              <a:defRPr/>
            </a:pPr>
            <a:fld id="{E8AE0E18-FC76-4BDB-A721-ED9C8E4F4909}" type="slidenum">
              <a:rPr lang="en-US"/>
              <a:pPr>
                <a:defRPr/>
              </a:pPr>
              <a:t>‹#›</a:t>
            </a:fld>
            <a:endParaRPr lang="en-US" dirty="0"/>
          </a:p>
        </p:txBody>
      </p:sp>
    </p:spTree>
    <p:extLst>
      <p:ext uri="{BB962C8B-B14F-4D97-AF65-F5344CB8AC3E}">
        <p14:creationId xmlns:p14="http://schemas.microsoft.com/office/powerpoint/2010/main" val="26559786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20195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19724649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1719272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880807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3119708A-55B4-41CF-B20A-3D2773AC3E51}" type="slidenum">
              <a:rPr lang="en-US" altLang="en-US" smtClean="0">
                <a:latin typeface="Times"/>
              </a:rPr>
              <a:pPr>
                <a:spcBef>
                  <a:spcPct val="0"/>
                </a:spcBef>
              </a:pPr>
              <a:t>9</a:t>
            </a:fld>
            <a:endParaRPr lang="en-US" altLang="en-US">
              <a:latin typeface="Time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4E62EA93-A9E1-4FE6-A024-13BD69371892}" type="slidenum">
              <a:rPr lang="en-US" altLang="en-US" smtClean="0">
                <a:latin typeface="Times"/>
              </a:rPr>
              <a:pPr>
                <a:spcBef>
                  <a:spcPct val="0"/>
                </a:spcBef>
              </a:pPr>
              <a:t>10</a:t>
            </a:fld>
            <a:endParaRPr lang="en-US" altLang="en-US">
              <a:latin typeface="Time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8AE0E18-FC76-4BDB-A721-ED9C8E4F4909}" type="slidenum">
              <a:rPr lang="en-US" smtClean="0"/>
              <a:pPr>
                <a:defRPr/>
              </a:pPr>
              <a:t>12</a:t>
            </a:fld>
            <a:endParaRPr lang="en-US" dirty="0"/>
          </a:p>
        </p:txBody>
      </p:sp>
    </p:spTree>
    <p:extLst>
      <p:ext uri="{BB962C8B-B14F-4D97-AF65-F5344CB8AC3E}">
        <p14:creationId xmlns:p14="http://schemas.microsoft.com/office/powerpoint/2010/main" val="1771030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8AE0E18-FC76-4BDB-A721-ED9C8E4F4909}" type="slidenum">
              <a:rPr lang="en-US" smtClean="0"/>
              <a:pPr>
                <a:defRPr/>
              </a:pPr>
              <a:t>13</a:t>
            </a:fld>
            <a:endParaRPr lang="en-US" dirty="0"/>
          </a:p>
        </p:txBody>
      </p:sp>
    </p:spTree>
    <p:extLst>
      <p:ext uri="{BB962C8B-B14F-4D97-AF65-F5344CB8AC3E}">
        <p14:creationId xmlns:p14="http://schemas.microsoft.com/office/powerpoint/2010/main" val="2019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1C4E3E88-D59B-4465-8859-CE495CAD30CC}" type="slidenum">
              <a:rPr lang="en-US" altLang="en-US" smtClean="0">
                <a:latin typeface="Times"/>
              </a:rPr>
              <a:pPr>
                <a:spcBef>
                  <a:spcPct val="0"/>
                </a:spcBef>
              </a:pPr>
              <a:t>16</a:t>
            </a:fld>
            <a:endParaRPr lang="en-US" altLang="en-US">
              <a:latin typeface="Time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auto" latinLnBrk="0" hangingPunct="0">
              <a:lnSpc>
                <a:spcPct val="100000"/>
              </a:lnSpc>
              <a:spcBef>
                <a:spcPts val="0"/>
              </a:spcBef>
              <a:spcAft>
                <a:spcPts val="0"/>
              </a:spcAft>
              <a:buClrTx/>
              <a:buSzTx/>
              <a:buFontTx/>
              <a:buNone/>
              <a:tabLst/>
              <a:defRPr/>
            </a:pPr>
            <a:fld id="{E8AE0E18-FC76-4BDB-A721-ED9C8E4F4909}" type="slidenum">
              <a:rPr kumimoji="0" lang="en-US" sz="1200" b="0" i="0" u="none" strike="noStrike" kern="1200" cap="none" spc="0" normalizeH="0" baseline="0" noProof="0" smtClean="0">
                <a:ln>
                  <a:noFill/>
                </a:ln>
                <a:solidFill>
                  <a:prstClr val="black"/>
                </a:solidFill>
                <a:effectLst/>
                <a:uLnTx/>
                <a:uFillTx/>
                <a:latin typeface="Times"/>
                <a:ea typeface="+mn-ea"/>
                <a:cs typeface="+mn-cs"/>
              </a:rPr>
              <a:pPr marL="0" marR="0" lvl="0" indent="0" algn="r" defTabSz="457200" rtl="0" eaLnBrk="0" fontAlgn="auto" latinLnBrk="0" hangingPunct="0">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Times"/>
              <a:ea typeface="+mn-ea"/>
              <a:cs typeface="+mn-cs"/>
            </a:endParaRPr>
          </a:p>
        </p:txBody>
      </p:sp>
    </p:spTree>
    <p:extLst>
      <p:ext uri="{BB962C8B-B14F-4D97-AF65-F5344CB8AC3E}">
        <p14:creationId xmlns:p14="http://schemas.microsoft.com/office/powerpoint/2010/main" val="258916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305078-97AA-4C7F-B80C-1A49B7BA89E5}"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267E2262-DCB0-4853-A71E-F82B99E08AA1}" type="slidenum">
              <a:rPr lang="en-US" smtClean="0"/>
              <a:pPr>
                <a:defRPr/>
              </a:pPr>
              <a:t>‹#›</a:t>
            </a:fld>
            <a:endParaRPr lang="en-US" dirty="0"/>
          </a:p>
        </p:txBody>
      </p:sp>
    </p:spTree>
    <p:extLst>
      <p:ext uri="{BB962C8B-B14F-4D97-AF65-F5344CB8AC3E}">
        <p14:creationId xmlns:p14="http://schemas.microsoft.com/office/powerpoint/2010/main" val="32203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7D4E018-F7FA-4FA2-8A78-C6C7FA99C077}" type="slidenum">
              <a:rPr lang="en-US" smtClean="0"/>
              <a:pPr>
                <a:defRPr/>
              </a:pPr>
              <a:t>‹#›</a:t>
            </a:fld>
            <a:endParaRPr lang="en-US" dirty="0"/>
          </a:p>
        </p:txBody>
      </p:sp>
    </p:spTree>
    <p:extLst>
      <p:ext uri="{BB962C8B-B14F-4D97-AF65-F5344CB8AC3E}">
        <p14:creationId xmlns:p14="http://schemas.microsoft.com/office/powerpoint/2010/main" val="1237315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B808EF8-9595-405C-BE30-6918AA61CC1C}" type="slidenum">
              <a:rPr lang="en-US" smtClean="0"/>
              <a:pPr>
                <a:defRPr/>
              </a:pPr>
              <a:t>‹#›</a:t>
            </a:fld>
            <a:endParaRPr lang="en-US" dirty="0"/>
          </a:p>
        </p:txBody>
      </p:sp>
    </p:spTree>
    <p:extLst>
      <p:ext uri="{BB962C8B-B14F-4D97-AF65-F5344CB8AC3E}">
        <p14:creationId xmlns:p14="http://schemas.microsoft.com/office/powerpoint/2010/main" val="1448191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30725"/>
          </a:xfrm>
        </p:spPr>
        <p:txBody>
          <a:bodyPr/>
          <a:lstStyle/>
          <a:p>
            <a:pPr lvl="0"/>
            <a:endParaRPr lang="en-US" noProof="0" dirty="0"/>
          </a:p>
        </p:txBody>
      </p:sp>
      <p:sp>
        <p:nvSpPr>
          <p:cNvPr id="4" name="Rectangle 26"/>
          <p:cNvSpPr>
            <a:spLocks noGrp="1" noChangeArrowheads="1"/>
          </p:cNvSpPr>
          <p:nvPr>
            <p:ph type="ftr" sz="quarter" idx="10"/>
          </p:nvPr>
        </p:nvSpPr>
        <p:spPr>
          <a:xfrm>
            <a:off x="3124200" y="6248400"/>
            <a:ext cx="2895600" cy="457200"/>
          </a:xfrm>
          <a:prstGeom prst="rect">
            <a:avLst/>
          </a:prstGeom>
        </p:spPr>
        <p:txBody>
          <a:bodyPr/>
          <a:lstStyle>
            <a:lvl1pPr>
              <a:defRPr/>
            </a:lvl1pPr>
          </a:lstStyle>
          <a:p>
            <a:pPr>
              <a:defRPr/>
            </a:pPr>
            <a:endParaRPr lang="en-US"/>
          </a:p>
        </p:txBody>
      </p:sp>
      <p:sp>
        <p:nvSpPr>
          <p:cNvPr id="5" name="Rectangle 27"/>
          <p:cNvSpPr>
            <a:spLocks noGrp="1" noChangeArrowheads="1"/>
          </p:cNvSpPr>
          <p:nvPr>
            <p:ph type="sldNum" sz="quarter" idx="11"/>
          </p:nvPr>
        </p:nvSpPr>
        <p:spPr/>
        <p:txBody>
          <a:bodyPr/>
          <a:lstStyle>
            <a:lvl1pPr>
              <a:defRPr/>
            </a:lvl1pPr>
          </a:lstStyle>
          <a:p>
            <a:pPr>
              <a:defRPr/>
            </a:pPr>
            <a:fld id="{C919B205-8EF6-499D-AB42-9CAAF296AECE}" type="slidenum">
              <a:rPr lang="en-US"/>
              <a:pPr>
                <a:defRPr/>
              </a:pPr>
              <a:t>‹#›</a:t>
            </a:fld>
            <a:endParaRPr lang="en-US" dirty="0"/>
          </a:p>
        </p:txBody>
      </p:sp>
      <p:sp>
        <p:nvSpPr>
          <p:cNvPr id="6" name="Rectangle 28"/>
          <p:cNvSpPr>
            <a:spLocks noGrp="1" noChangeArrowheads="1"/>
          </p:cNvSpPr>
          <p:nvPr>
            <p:ph type="dt" sz="half" idx="12"/>
          </p:nvPr>
        </p:nvSpPr>
        <p:spPr>
          <a:xfrm>
            <a:off x="457200" y="6248400"/>
            <a:ext cx="2133600" cy="457200"/>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1439825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305078-97AA-4C7F-B80C-1A49B7BA89E5}" type="datetimeFigureOut">
              <a:rPr lang="en-US" smtClean="0"/>
              <a:t>10/2/2025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9FA13C9C-829C-4703-8297-904CFB4510D1}" type="slidenum">
              <a:rPr lang="en-US" smtClean="0"/>
              <a:pPr>
                <a:defRPr/>
              </a:pPr>
              <a:t>‹#›</a:t>
            </a:fld>
            <a:endParaRPr lang="en-US" dirty="0"/>
          </a:p>
        </p:txBody>
      </p:sp>
    </p:spTree>
    <p:extLst>
      <p:ext uri="{BB962C8B-B14F-4D97-AF65-F5344CB8AC3E}">
        <p14:creationId xmlns:p14="http://schemas.microsoft.com/office/powerpoint/2010/main" val="2785777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C0759C0-0E43-4E85-BAC6-8CC346C90F62}" type="slidenum">
              <a:rPr lang="en-US" smtClean="0"/>
              <a:pPr>
                <a:defRPr/>
              </a:pPr>
              <a:t>‹#›</a:t>
            </a:fld>
            <a:endParaRPr lang="en-US" dirty="0"/>
          </a:p>
        </p:txBody>
      </p:sp>
    </p:spTree>
    <p:extLst>
      <p:ext uri="{BB962C8B-B14F-4D97-AF65-F5344CB8AC3E}">
        <p14:creationId xmlns:p14="http://schemas.microsoft.com/office/powerpoint/2010/main" val="2881209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E1C2444E-86AE-406A-AF76-F3F45BA4E807}" type="slidenum">
              <a:rPr lang="en-US" smtClean="0"/>
              <a:pPr>
                <a:defRPr/>
              </a:pPr>
              <a:t>‹#›</a:t>
            </a:fld>
            <a:endParaRPr lang="en-US" dirty="0"/>
          </a:p>
        </p:txBody>
      </p:sp>
    </p:spTree>
    <p:extLst>
      <p:ext uri="{BB962C8B-B14F-4D97-AF65-F5344CB8AC3E}">
        <p14:creationId xmlns:p14="http://schemas.microsoft.com/office/powerpoint/2010/main" val="2810951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6AAB8717-C8E3-4BB2-AECD-F504453E0A99}" type="slidenum">
              <a:rPr lang="en-US" smtClean="0"/>
              <a:pPr>
                <a:defRPr/>
              </a:pPr>
              <a:t>‹#›</a:t>
            </a:fld>
            <a:endParaRPr lang="en-US" dirty="0"/>
          </a:p>
        </p:txBody>
      </p:sp>
    </p:spTree>
    <p:extLst>
      <p:ext uri="{BB962C8B-B14F-4D97-AF65-F5344CB8AC3E}">
        <p14:creationId xmlns:p14="http://schemas.microsoft.com/office/powerpoint/2010/main" val="3458634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754A4F57-1F12-4914-B8D9-C4F3448A56BB}" type="slidenum">
              <a:rPr lang="en-US" smtClean="0"/>
              <a:pPr>
                <a:defRPr/>
              </a:pPr>
              <a:t>‹#›</a:t>
            </a:fld>
            <a:endParaRPr lang="en-US" dirty="0"/>
          </a:p>
        </p:txBody>
      </p:sp>
    </p:spTree>
    <p:extLst>
      <p:ext uri="{BB962C8B-B14F-4D97-AF65-F5344CB8AC3E}">
        <p14:creationId xmlns:p14="http://schemas.microsoft.com/office/powerpoint/2010/main" val="2822963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305078-97AA-4C7F-B80C-1A49B7BA89E5}" type="datetimeFigureOut">
              <a:rPr lang="en-US" smtClean="0"/>
              <a:t>10/2/2025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D03BAB0A-7973-452C-8630-869A811EC28F}" type="slidenum">
              <a:rPr lang="en-US" smtClean="0"/>
              <a:pPr>
                <a:defRPr/>
              </a:pPr>
              <a:t>‹#›</a:t>
            </a:fld>
            <a:endParaRPr lang="en-US" dirty="0"/>
          </a:p>
        </p:txBody>
      </p:sp>
    </p:spTree>
    <p:extLst>
      <p:ext uri="{BB962C8B-B14F-4D97-AF65-F5344CB8AC3E}">
        <p14:creationId xmlns:p14="http://schemas.microsoft.com/office/powerpoint/2010/main" val="273171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34DFB26-195E-4989-9D2D-4F2DA90C142F}" type="slidenum">
              <a:rPr lang="en-US" smtClean="0"/>
              <a:pPr>
                <a:defRPr/>
              </a:pPr>
              <a:t>‹#›</a:t>
            </a:fld>
            <a:endParaRPr lang="en-US" dirty="0"/>
          </a:p>
        </p:txBody>
      </p:sp>
    </p:spTree>
    <p:extLst>
      <p:ext uri="{BB962C8B-B14F-4D97-AF65-F5344CB8AC3E}">
        <p14:creationId xmlns:p14="http://schemas.microsoft.com/office/powerpoint/2010/main" val="286434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87C2FDD1-C502-42B8-81A2-37B8E53F8E6D}" type="slidenum">
              <a:rPr lang="en-US" smtClean="0"/>
              <a:pPr>
                <a:defRPr/>
              </a:pPr>
              <a:t>‹#›</a:t>
            </a:fld>
            <a:endParaRPr lang="en-US" dirty="0"/>
          </a:p>
        </p:txBody>
      </p:sp>
    </p:spTree>
    <p:extLst>
      <p:ext uri="{BB962C8B-B14F-4D97-AF65-F5344CB8AC3E}">
        <p14:creationId xmlns:p14="http://schemas.microsoft.com/office/powerpoint/2010/main" val="317581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305078-97AA-4C7F-B80C-1A49B7BA89E5}" type="datetimeFigureOut">
              <a:rPr lang="en-US" smtClean="0"/>
              <a:t>10/2/2025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1F20A9B-4F26-4BCE-9435-CFC07C18C52C}" type="slidenum">
              <a:rPr lang="en-US" smtClean="0"/>
              <a:pPr>
                <a:defRPr/>
              </a:pPr>
              <a:t>‹#›</a:t>
            </a:fld>
            <a:endParaRPr lang="en-US" dirty="0"/>
          </a:p>
        </p:txBody>
      </p:sp>
    </p:spTree>
    <p:extLst>
      <p:ext uri="{BB962C8B-B14F-4D97-AF65-F5344CB8AC3E}">
        <p14:creationId xmlns:p14="http://schemas.microsoft.com/office/powerpoint/2010/main" val="1548197223"/>
      </p:ext>
    </p:extLst>
  </p:cSld>
  <p:clrMap bg1="lt1" tx1="dk1" bg2="lt2" tx2="dk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17" r:id="rId5"/>
    <p:sldLayoutId id="2147484418" r:id="rId6"/>
    <p:sldLayoutId id="2147484419" r:id="rId7"/>
    <p:sldLayoutId id="2147484420" r:id="rId8"/>
    <p:sldLayoutId id="2147484421" r:id="rId9"/>
    <p:sldLayoutId id="2147484422" r:id="rId10"/>
    <p:sldLayoutId id="2147484423" r:id="rId11"/>
    <p:sldLayoutId id="214748442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3.emf"/><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file:///\\CMHFS\K12$\SHARED\Forecasts\Galion\Galion.xlsx!Graphs!%5bGalion.xlsx%5dGraphs%20Chart%202" TargetMode="External"/><Relationship Id="rId5" Type="http://schemas.microsoft.com/office/2007/relationships/hdphoto" Target="../media/hdphoto3.wdp"/><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15.emf"/><Relationship Id="rId4" Type="http://schemas.openxmlformats.org/officeDocument/2006/relationships/oleObject" Target="file:///\\CMHFS\K12$\SHARED\Forecasts\Galion\Galion.xlsx!Graphs!%5bGalion.xlsx%5dGraphs%20Chart%205" TargetMode="Externa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17.emf"/><Relationship Id="rId5" Type="http://schemas.openxmlformats.org/officeDocument/2006/relationships/oleObject" Target="file:///\\CMHFS\K12$\SHARED\Forecasts\Galion\Galion.xlsx!Graphs!%5bGalion.xlsx%5dGraphs%20Chart%203" TargetMode="Externa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image" Target="../media/image18.emf"/><Relationship Id="rId4" Type="http://schemas.openxmlformats.org/officeDocument/2006/relationships/oleObject" Target="file:///\\CMHFS\K12$\SHARED\Forecasts\Galion\Galion.xlsx!Graphs!%5bGalion.xlsx%5dGraphs%20Chart%207"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2.xml"/><Relationship Id="rId1" Type="http://schemas.openxmlformats.org/officeDocument/2006/relationships/vmlDrawing" Target="../drawings/vmlDrawing6.vml"/><Relationship Id="rId5" Type="http://schemas.openxmlformats.org/officeDocument/2006/relationships/image" Target="../media/image19.emf"/><Relationship Id="rId4" Type="http://schemas.openxmlformats.org/officeDocument/2006/relationships/oleObject" Target="file:///\\CMHFS\K12$\SHARED\Forecasts\Galion\Galion.xlsx!Graphs!%5bGalion.xlsx%5dGraphs%20Chart%209" TargetMode="Externa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mlDrawing" Target="../drawings/vmlDrawing7.vml"/><Relationship Id="rId6" Type="http://schemas.openxmlformats.org/officeDocument/2006/relationships/image" Target="../media/image20.emf"/><Relationship Id="rId5" Type="http://schemas.openxmlformats.org/officeDocument/2006/relationships/oleObject" Target="file:///\\CMHFS\K12$\SHARED\Forecasts\Galion\Galion.xlsx!Graphs!%5bGalion.xlsx%5dGraphs%20Chart%202" TargetMode="Externa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1.emf"/><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file:///\\CMHFS\K12$\SHARED\Forecasts\Galion\Galion.xlsx!Graphs!%5bGalion.xlsx%5dGraphs%20Chart%20804" TargetMode="External"/><Relationship Id="rId5" Type="http://schemas.microsoft.com/office/2007/relationships/hdphoto" Target="../media/hdphoto2.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9" name="Rectangle 9">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50" name="Rectangle 11">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7004404"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 name="Title 1"/>
          <p:cNvSpPr>
            <a:spLocks noGrp="1"/>
          </p:cNvSpPr>
          <p:nvPr>
            <p:ph type="title"/>
          </p:nvPr>
        </p:nvSpPr>
        <p:spPr>
          <a:xfrm>
            <a:off x="358485" y="1122362"/>
            <a:ext cx="3017520" cy="4135437"/>
          </a:xfrm>
        </p:spPr>
        <p:txBody>
          <a:bodyPr vert="horz" lIns="91440" tIns="45720" rIns="91440" bIns="45720" rtlCol="0" anchor="b">
            <a:noAutofit/>
          </a:bodyPr>
          <a:lstStyle/>
          <a:p>
            <a:r>
              <a:rPr lang="en-US" altLang="en-US" sz="2400" b="1" dirty="0">
                <a:solidFill>
                  <a:schemeClr val="bg1"/>
                </a:solidFill>
              </a:rPr>
              <a:t>General Fund </a:t>
            </a:r>
            <a:br>
              <a:rPr lang="en-US" altLang="en-US" sz="2400" b="1" dirty="0">
                <a:solidFill>
                  <a:schemeClr val="bg1"/>
                </a:solidFill>
              </a:rPr>
            </a:br>
            <a:r>
              <a:rPr lang="en-US" altLang="en-US" sz="2400" b="1" dirty="0">
                <a:solidFill>
                  <a:schemeClr val="bg1"/>
                </a:solidFill>
              </a:rPr>
              <a:t>Five Year Forecast </a:t>
            </a:r>
            <a:br>
              <a:rPr lang="en-US" altLang="en-US" sz="2400" b="1" dirty="0">
                <a:solidFill>
                  <a:schemeClr val="bg1"/>
                </a:solidFill>
              </a:rPr>
            </a:br>
            <a:r>
              <a:rPr lang="en-US" altLang="en-US" sz="2400" b="1" dirty="0">
                <a:solidFill>
                  <a:schemeClr val="bg1"/>
                </a:solidFill>
              </a:rPr>
              <a:t>July 1, 2025 Through June 30, 2030</a:t>
            </a:r>
            <a:br>
              <a:rPr lang="en-US" altLang="en-US" sz="2400" b="1" dirty="0">
                <a:solidFill>
                  <a:schemeClr val="bg1"/>
                </a:solidFill>
              </a:rPr>
            </a:br>
            <a:br>
              <a:rPr lang="en-US" altLang="en-US" sz="2400" dirty="0">
                <a:solidFill>
                  <a:schemeClr val="bg1"/>
                </a:solidFill>
              </a:rPr>
            </a:br>
            <a:r>
              <a:rPr lang="en-US" altLang="en-US" sz="2400" dirty="0">
                <a:solidFill>
                  <a:schemeClr val="bg1"/>
                </a:solidFill>
              </a:rPr>
              <a:t>October 8, 2025</a:t>
            </a:r>
            <a:br>
              <a:rPr lang="en-US" altLang="en-US" sz="2400" dirty="0">
                <a:solidFill>
                  <a:schemeClr val="bg1"/>
                </a:solidFill>
              </a:rPr>
            </a:br>
            <a:br>
              <a:rPr lang="en-US" altLang="en-US" sz="2400" dirty="0">
                <a:solidFill>
                  <a:schemeClr val="bg1"/>
                </a:solidFill>
              </a:rPr>
            </a:br>
            <a:r>
              <a:rPr lang="en-US" altLang="en-US" sz="2400" dirty="0">
                <a:solidFill>
                  <a:schemeClr val="bg1"/>
                </a:solidFill>
              </a:rPr>
              <a:t>Presented By: </a:t>
            </a:r>
            <a:br>
              <a:rPr lang="en-US" altLang="en-US" sz="2400" dirty="0">
                <a:solidFill>
                  <a:schemeClr val="bg1"/>
                </a:solidFill>
              </a:rPr>
            </a:br>
            <a:r>
              <a:rPr lang="en-US" altLang="en-US" sz="2400" dirty="0">
                <a:solidFill>
                  <a:schemeClr val="bg1"/>
                </a:solidFill>
              </a:rPr>
              <a:t>Shannon King, Treasurer</a:t>
            </a:r>
            <a:endParaRPr lang="en-US" sz="2400" dirty="0">
              <a:solidFill>
                <a:schemeClr val="bg1"/>
              </a:solidFill>
            </a:endParaRPr>
          </a:p>
        </p:txBody>
      </p:sp>
      <p:sp>
        <p:nvSpPr>
          <p:cNvPr id="51" name="Rectangle 13">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1653" y="434802"/>
            <a:ext cx="146304" cy="5280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15">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0771" y="4546920"/>
            <a:ext cx="298323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1">
            <a:extLst>
              <a:ext uri="{FF2B5EF4-FFF2-40B4-BE49-F238E27FC236}">
                <a16:creationId xmlns:a16="http://schemas.microsoft.com/office/drawing/2014/main" id="{6A7CBFEB-CF11-5DD2-28B8-DF44053529F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34487" y="1714720"/>
            <a:ext cx="4880251" cy="193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773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readsheet and calculator">
            <a:extLst>
              <a:ext uri="{FF2B5EF4-FFF2-40B4-BE49-F238E27FC236}">
                <a16:creationId xmlns:a16="http://schemas.microsoft.com/office/drawing/2014/main" id="{7497B1D4-6059-7DE9-D843-EEC57C13ECA8}"/>
              </a:ext>
            </a:extLst>
          </p:cNvPr>
          <p:cNvPicPr>
            <a:picLocks noChangeAspect="1"/>
          </p:cNvPicPr>
          <p:nvPr/>
        </p:nvPicPr>
        <p:blipFill>
          <a:blip r:embed="rId4" cstate="print">
            <a:alphaModFix amt="18000"/>
            <a:duotone>
              <a:prstClr val="black"/>
              <a:schemeClr val="tx2">
                <a:tint val="45000"/>
                <a:satMod val="400000"/>
              </a:schemeClr>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6386" name="Rectangle 2"/>
          <p:cNvSpPr>
            <a:spLocks noGrp="1" noChangeArrowheads="1"/>
          </p:cNvSpPr>
          <p:nvPr>
            <p:ph type="title"/>
          </p:nvPr>
        </p:nvSpPr>
        <p:spPr>
          <a:xfrm>
            <a:off x="577850" y="153988"/>
            <a:ext cx="7988300" cy="760412"/>
          </a:xfrm>
        </p:spPr>
        <p:txBody>
          <a:bodyPr>
            <a:normAutofit/>
          </a:bodyPr>
          <a:lstStyle/>
          <a:p>
            <a:pPr algn="ctr"/>
            <a:r>
              <a:rPr lang="en-US" altLang="en-US" b="1" dirty="0"/>
              <a:t>Ending Cash Balance</a:t>
            </a:r>
          </a:p>
        </p:txBody>
      </p:sp>
      <p:sp>
        <p:nvSpPr>
          <p:cNvPr id="16388" name="Text Box 11"/>
          <p:cNvSpPr txBox="1">
            <a:spLocks noChangeArrowheads="1"/>
          </p:cNvSpPr>
          <p:nvPr/>
        </p:nvSpPr>
        <p:spPr bwMode="auto">
          <a:xfrm>
            <a:off x="853120" y="5257800"/>
            <a:ext cx="77667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342900" indent="-342900">
              <a:spcBef>
                <a:spcPct val="0"/>
              </a:spcBef>
              <a:buFont typeface="Wingdings" panose="05000000000000000000" pitchFamily="2" charset="2"/>
              <a:buChar char="Ø"/>
            </a:pPr>
            <a:r>
              <a:rPr lang="en-US" altLang="en-US" sz="2400" dirty="0">
                <a:latin typeface="Times" panose="02020603050405020304" pitchFamily="18" charset="0"/>
              </a:rPr>
              <a:t>30 – 60 Day Cash Balance a responsible target to end year.</a:t>
            </a:r>
          </a:p>
          <a:p>
            <a:pPr marL="342900" indent="-342900">
              <a:spcBef>
                <a:spcPct val="0"/>
              </a:spcBef>
              <a:buFont typeface="Wingdings" panose="05000000000000000000" pitchFamily="2" charset="2"/>
              <a:buChar char="Ø"/>
            </a:pPr>
            <a:r>
              <a:rPr lang="en-US" altLang="en-US" sz="2400" dirty="0">
                <a:latin typeface="Times" panose="02020603050405020304" pitchFamily="18" charset="0"/>
              </a:rPr>
              <a:t>No less than $-0- required by Ohio law.</a:t>
            </a:r>
            <a:endParaRPr lang="en-US" altLang="en-US" sz="2400" dirty="0">
              <a:latin typeface="+mn-lt"/>
            </a:endParaRPr>
          </a:p>
        </p:txBody>
      </p:sp>
      <p:graphicFrame>
        <p:nvGraphicFramePr>
          <p:cNvPr id="3" name="Object 2">
            <a:extLst>
              <a:ext uri="{FF2B5EF4-FFF2-40B4-BE49-F238E27FC236}">
                <a16:creationId xmlns:a16="http://schemas.microsoft.com/office/drawing/2014/main" id="{1D054E81-C620-C6AD-29F8-B80C66569513}"/>
              </a:ext>
            </a:extLst>
          </p:cNvPr>
          <p:cNvGraphicFramePr>
            <a:graphicFrameLocks noChangeAspect="1"/>
          </p:cNvGraphicFramePr>
          <p:nvPr>
            <p:extLst>
              <p:ext uri="{D42A27DB-BD31-4B8C-83A1-F6EECF244321}">
                <p14:modId xmlns:p14="http://schemas.microsoft.com/office/powerpoint/2010/main" val="2024005754"/>
              </p:ext>
            </p:extLst>
          </p:nvPr>
        </p:nvGraphicFramePr>
        <p:xfrm>
          <a:off x="364331" y="1068387"/>
          <a:ext cx="8415337" cy="4035425"/>
        </p:xfrm>
        <a:graphic>
          <a:graphicData uri="http://schemas.openxmlformats.org/presentationml/2006/ole">
            <mc:AlternateContent xmlns:mc="http://schemas.openxmlformats.org/markup-compatibility/2006">
              <mc:Choice xmlns:v="urn:schemas-microsoft-com:vml" Requires="v">
                <p:oleObj spid="_x0000_s2057" name="Worksheet" r:id="rId6" imgW="8753397" imgH="4200507" progId="Excel.Sheet.12">
                  <p:link updateAutomatic="1"/>
                </p:oleObj>
              </mc:Choice>
              <mc:Fallback>
                <p:oleObj name="Worksheet" r:id="rId6" imgW="8753397" imgH="4200507" progId="Excel.Sheet.12">
                  <p:link updateAutomatic="1"/>
                  <p:pic>
                    <p:nvPicPr>
                      <p:cNvPr id="2" name="Object 1"/>
                      <p:cNvPicPr/>
                      <p:nvPr/>
                    </p:nvPicPr>
                    <p:blipFill>
                      <a:blip r:embed="rId7"/>
                      <a:stretch>
                        <a:fillRect/>
                      </a:stretch>
                    </p:blipFill>
                    <p:spPr>
                      <a:xfrm>
                        <a:off x="364331" y="1068387"/>
                        <a:ext cx="8415337" cy="4035425"/>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57063C-9EAB-6657-B1F3-45A370C05E01}"/>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0482" name="Rectangle 2"/>
          <p:cNvSpPr>
            <a:spLocks noGrp="1" noChangeArrowheads="1"/>
          </p:cNvSpPr>
          <p:nvPr>
            <p:ph type="title"/>
          </p:nvPr>
        </p:nvSpPr>
        <p:spPr>
          <a:xfrm>
            <a:off x="457200" y="27791"/>
            <a:ext cx="8229600" cy="658009"/>
          </a:xfrm>
        </p:spPr>
        <p:txBody>
          <a:bodyPr>
            <a:normAutofit/>
          </a:bodyPr>
          <a:lstStyle/>
          <a:p>
            <a:pPr algn="ctr"/>
            <a:r>
              <a:rPr lang="en-US" altLang="en-US" sz="3600" b="1" dirty="0"/>
              <a:t>Est. General Fund Revenue Sources FY26</a:t>
            </a:r>
          </a:p>
        </p:txBody>
      </p:sp>
      <p:sp>
        <p:nvSpPr>
          <p:cNvPr id="6147" name="Text Box 7"/>
          <p:cNvSpPr txBox="1">
            <a:spLocks noChangeArrowheads="1"/>
          </p:cNvSpPr>
          <p:nvPr/>
        </p:nvSpPr>
        <p:spPr bwMode="auto">
          <a:xfrm>
            <a:off x="749056" y="5370607"/>
            <a:ext cx="736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hlink"/>
              </a:buClr>
              <a:buSzPct val="80000"/>
              <a:buFont typeface="Wingdings" pitchFamily="2" charset="2"/>
              <a:buChar char="l"/>
              <a:defRPr sz="3200">
                <a:solidFill>
                  <a:schemeClr val="tx1"/>
                </a:solidFill>
                <a:latin typeface="Arial" charset="0"/>
              </a:defRPr>
            </a:lvl1pPr>
            <a:lvl2pPr marL="742950" indent="-285750" eaLnBrk="0" hangingPunct="0">
              <a:spcBef>
                <a:spcPct val="20000"/>
              </a:spcBef>
              <a:buClr>
                <a:schemeClr val="folHlink"/>
              </a:buClr>
              <a:buSzPct val="80000"/>
              <a:buFont typeface="Wingdings" pitchFamily="2" charset="2"/>
              <a:buChar char="l"/>
              <a:defRPr sz="2800">
                <a:solidFill>
                  <a:schemeClr val="tx1"/>
                </a:solidFill>
                <a:latin typeface="Arial" charset="0"/>
              </a:defRPr>
            </a:lvl2pPr>
            <a:lvl3pPr marL="1143000" indent="-228600" eaLnBrk="0" hangingPunct="0">
              <a:spcBef>
                <a:spcPct val="20000"/>
              </a:spcBef>
              <a:buClr>
                <a:schemeClr val="tx2"/>
              </a:buClr>
              <a:buSzPct val="80000"/>
              <a:buFont typeface="Wingdings" pitchFamily="2" charset="2"/>
              <a:buChar char="l"/>
              <a:defRPr sz="2400">
                <a:solidFill>
                  <a:schemeClr val="tx1"/>
                </a:solidFill>
                <a:latin typeface="Arial" charset="0"/>
              </a:defRPr>
            </a:lvl3pPr>
            <a:lvl4pPr marL="1600200" indent="-228600" eaLnBrk="0" hangingPunct="0">
              <a:spcBef>
                <a:spcPct val="20000"/>
              </a:spcBef>
              <a:buClr>
                <a:schemeClr val="hlink"/>
              </a:buClr>
              <a:buSzPct val="80000"/>
              <a:buFont typeface="Wingdings" pitchFamily="2" charset="2"/>
              <a:buChar char="l"/>
              <a:defRPr sz="2000">
                <a:solidFill>
                  <a:schemeClr val="tx1"/>
                </a:solidFill>
                <a:latin typeface="Arial" charset="0"/>
              </a:defRPr>
            </a:lvl4pPr>
            <a:lvl5pPr marL="2057400" indent="-228600" eaLnBrk="0" hangingPunct="0">
              <a:spcBef>
                <a:spcPct val="20000"/>
              </a:spcBef>
              <a:buClr>
                <a:schemeClr val="tx1"/>
              </a:buClr>
              <a:buSzPct val="80000"/>
              <a:buFont typeface="Wingdings" pitchFamily="2" charset="2"/>
              <a:buChar char="l"/>
              <a:defRPr sz="2000">
                <a:solidFill>
                  <a:schemeClr val="tx1"/>
                </a:solidFill>
                <a:latin typeface="Arial" charset="0"/>
              </a:defRPr>
            </a:lvl5pPr>
            <a:lvl6pPr marL="25146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6pPr>
            <a:lvl7pPr marL="29718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7pPr>
            <a:lvl8pPr marL="34290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8pPr>
            <a:lvl9pPr marL="38862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9pPr>
          </a:lstStyle>
          <a:p>
            <a:pPr marL="342900" indent="-342900">
              <a:spcBef>
                <a:spcPct val="0"/>
              </a:spcBef>
              <a:buClrTx/>
              <a:buSzTx/>
              <a:buFont typeface="Wingdings" panose="05000000000000000000" pitchFamily="2" charset="2"/>
              <a:buChar char="§"/>
            </a:pPr>
            <a:r>
              <a:rPr lang="en-US" altLang="en-US" sz="2400" dirty="0">
                <a:latin typeface="Times" panose="02020603050405020304" pitchFamily="18" charset="0"/>
              </a:rPr>
              <a:t>State of Ohio contributes 69.9% in FY26.</a:t>
            </a:r>
          </a:p>
        </p:txBody>
      </p:sp>
      <p:graphicFrame>
        <p:nvGraphicFramePr>
          <p:cNvPr id="4" name="Object 3">
            <a:extLst>
              <a:ext uri="{FF2B5EF4-FFF2-40B4-BE49-F238E27FC236}">
                <a16:creationId xmlns:a16="http://schemas.microsoft.com/office/drawing/2014/main" id="{A006DC2E-AD68-0689-C0DC-EC83ADF6FDB4}"/>
              </a:ext>
            </a:extLst>
          </p:cNvPr>
          <p:cNvGraphicFramePr>
            <a:graphicFrameLocks noChangeAspect="1"/>
          </p:cNvGraphicFramePr>
          <p:nvPr>
            <p:extLst>
              <p:ext uri="{D42A27DB-BD31-4B8C-83A1-F6EECF244321}">
                <p14:modId xmlns:p14="http://schemas.microsoft.com/office/powerpoint/2010/main" val="1627211767"/>
              </p:ext>
            </p:extLst>
          </p:nvPr>
        </p:nvGraphicFramePr>
        <p:xfrm>
          <a:off x="749056" y="951007"/>
          <a:ext cx="7692105" cy="4154393"/>
        </p:xfrm>
        <a:graphic>
          <a:graphicData uri="http://schemas.openxmlformats.org/presentationml/2006/ole">
            <mc:AlternateContent xmlns:mc="http://schemas.openxmlformats.org/markup-compatibility/2006">
              <mc:Choice xmlns:v="urn:schemas-microsoft-com:vml" Requires="v">
                <p:oleObj spid="_x0000_s3082" name="Worksheet" r:id="rId4" imgW="8753397" imgH="4076808" progId="Excel.Sheet.12">
                  <p:link updateAutomatic="1"/>
                </p:oleObj>
              </mc:Choice>
              <mc:Fallback>
                <p:oleObj name="Worksheet" r:id="rId4" imgW="8753397" imgH="4076808" progId="Excel.Sheet.12">
                  <p:link updateAutomatic="1"/>
                  <p:pic>
                    <p:nvPicPr>
                      <p:cNvPr id="2" name="Object 1"/>
                      <p:cNvPicPr/>
                      <p:nvPr/>
                    </p:nvPicPr>
                    <p:blipFill>
                      <a:blip r:embed="rId5"/>
                      <a:stretch>
                        <a:fillRect/>
                      </a:stretch>
                    </p:blipFill>
                    <p:spPr>
                      <a:xfrm>
                        <a:off x="749056" y="951007"/>
                        <a:ext cx="7692105" cy="4154393"/>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4">
            <a:duotone>
              <a:prstClr val="black"/>
              <a:schemeClr val="tx2">
                <a:tint val="45000"/>
                <a:satMod val="400000"/>
              </a:schemeClr>
            </a:duotone>
          </a:blip>
          <a:stretch>
            <a:fillRect/>
          </a:stretch>
        </p:blipFill>
        <p:spPr>
          <a:xfrm>
            <a:off x="0" y="0"/>
            <a:ext cx="9144000" cy="6857999"/>
          </a:xfrm>
          <a:prstGeom prst="rect">
            <a:avLst/>
          </a:prstGeom>
        </p:spPr>
      </p:pic>
      <p:sp>
        <p:nvSpPr>
          <p:cNvPr id="20482" name="Rectangle 2"/>
          <p:cNvSpPr>
            <a:spLocks noGrp="1" noChangeArrowheads="1"/>
          </p:cNvSpPr>
          <p:nvPr>
            <p:ph type="title"/>
          </p:nvPr>
        </p:nvSpPr>
        <p:spPr>
          <a:xfrm>
            <a:off x="457200" y="76200"/>
            <a:ext cx="8229600" cy="634216"/>
          </a:xfrm>
        </p:spPr>
        <p:txBody>
          <a:bodyPr>
            <a:normAutofit fontScale="90000"/>
          </a:bodyPr>
          <a:lstStyle/>
          <a:p>
            <a:pPr algn="ctr"/>
            <a:r>
              <a:rPr lang="en-US" altLang="en-US" b="1" dirty="0"/>
              <a:t>Local vs. State Funding</a:t>
            </a:r>
          </a:p>
        </p:txBody>
      </p:sp>
      <p:sp>
        <p:nvSpPr>
          <p:cNvPr id="6147" name="Text Box 7"/>
          <p:cNvSpPr txBox="1">
            <a:spLocks noChangeArrowheads="1"/>
          </p:cNvSpPr>
          <p:nvPr/>
        </p:nvSpPr>
        <p:spPr bwMode="auto">
          <a:xfrm>
            <a:off x="600075" y="5230286"/>
            <a:ext cx="8153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hlink"/>
              </a:buClr>
              <a:buSzPct val="80000"/>
              <a:buFont typeface="Wingdings" pitchFamily="2" charset="2"/>
              <a:buChar char="l"/>
              <a:defRPr sz="3200">
                <a:solidFill>
                  <a:schemeClr val="tx1"/>
                </a:solidFill>
                <a:latin typeface="Arial" charset="0"/>
              </a:defRPr>
            </a:lvl1pPr>
            <a:lvl2pPr marL="742950" indent="-285750" eaLnBrk="0" hangingPunct="0">
              <a:spcBef>
                <a:spcPct val="20000"/>
              </a:spcBef>
              <a:buClr>
                <a:schemeClr val="folHlink"/>
              </a:buClr>
              <a:buSzPct val="80000"/>
              <a:buFont typeface="Wingdings" pitchFamily="2" charset="2"/>
              <a:buChar char="l"/>
              <a:defRPr sz="2800">
                <a:solidFill>
                  <a:schemeClr val="tx1"/>
                </a:solidFill>
                <a:latin typeface="Arial" charset="0"/>
              </a:defRPr>
            </a:lvl2pPr>
            <a:lvl3pPr marL="1143000" indent="-228600" eaLnBrk="0" hangingPunct="0">
              <a:spcBef>
                <a:spcPct val="20000"/>
              </a:spcBef>
              <a:buClr>
                <a:schemeClr val="tx2"/>
              </a:buClr>
              <a:buSzPct val="80000"/>
              <a:buFont typeface="Wingdings" pitchFamily="2" charset="2"/>
              <a:buChar char="l"/>
              <a:defRPr sz="2400">
                <a:solidFill>
                  <a:schemeClr val="tx1"/>
                </a:solidFill>
                <a:latin typeface="Arial" charset="0"/>
              </a:defRPr>
            </a:lvl3pPr>
            <a:lvl4pPr marL="1600200" indent="-228600" eaLnBrk="0" hangingPunct="0">
              <a:spcBef>
                <a:spcPct val="20000"/>
              </a:spcBef>
              <a:buClr>
                <a:schemeClr val="hlink"/>
              </a:buClr>
              <a:buSzPct val="80000"/>
              <a:buFont typeface="Wingdings" pitchFamily="2" charset="2"/>
              <a:buChar char="l"/>
              <a:defRPr sz="2000">
                <a:solidFill>
                  <a:schemeClr val="tx1"/>
                </a:solidFill>
                <a:latin typeface="Arial" charset="0"/>
              </a:defRPr>
            </a:lvl4pPr>
            <a:lvl5pPr marL="2057400" indent="-228600" eaLnBrk="0" hangingPunct="0">
              <a:spcBef>
                <a:spcPct val="20000"/>
              </a:spcBef>
              <a:buClr>
                <a:schemeClr val="tx1"/>
              </a:buClr>
              <a:buSzPct val="80000"/>
              <a:buFont typeface="Wingdings" pitchFamily="2" charset="2"/>
              <a:buChar char="l"/>
              <a:defRPr sz="2000">
                <a:solidFill>
                  <a:schemeClr val="tx1"/>
                </a:solidFill>
                <a:latin typeface="Arial" charset="0"/>
              </a:defRPr>
            </a:lvl5pPr>
            <a:lvl6pPr marL="25146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6pPr>
            <a:lvl7pPr marL="29718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7pPr>
            <a:lvl8pPr marL="34290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8pPr>
            <a:lvl9pPr marL="3886200" indent="-228600" eaLnBrk="0" fontAlgn="base" hangingPunct="0">
              <a:spcBef>
                <a:spcPct val="20000"/>
              </a:spcBef>
              <a:spcAft>
                <a:spcPct val="0"/>
              </a:spcAft>
              <a:buClr>
                <a:schemeClr val="tx1"/>
              </a:buClr>
              <a:buSzPct val="80000"/>
              <a:buFont typeface="Wingdings" pitchFamily="2" charset="2"/>
              <a:buChar char="l"/>
              <a:defRPr sz="2000">
                <a:solidFill>
                  <a:schemeClr val="tx1"/>
                </a:solidFill>
                <a:latin typeface="Arial" charset="0"/>
              </a:defRPr>
            </a:lvl9pPr>
          </a:lstStyle>
          <a:p>
            <a:pPr>
              <a:spcBef>
                <a:spcPct val="0"/>
              </a:spcBef>
              <a:buClrTx/>
              <a:buSzTx/>
              <a:buFont typeface="Wingdings" panose="05000000000000000000" pitchFamily="2" charset="2"/>
              <a:buChar char="§"/>
            </a:pPr>
            <a:r>
              <a:rPr lang="en-US" altLang="en-US" sz="2000" dirty="0">
                <a:latin typeface="Times" panose="02020603050405020304" pitchFamily="18" charset="0"/>
              </a:rPr>
              <a:t>HB96 continues minimum funding to FY21 levels when considering direct payments. But not much in state increases to our district.</a:t>
            </a:r>
          </a:p>
        </p:txBody>
      </p:sp>
      <p:graphicFrame>
        <p:nvGraphicFramePr>
          <p:cNvPr id="4" name="Object 1">
            <a:extLst>
              <a:ext uri="{FF2B5EF4-FFF2-40B4-BE49-F238E27FC236}">
                <a16:creationId xmlns:a16="http://schemas.microsoft.com/office/drawing/2014/main" id="{FF8E385C-72AC-D2E7-4B16-A48DEF97B4F1}"/>
              </a:ext>
            </a:extLst>
          </p:cNvPr>
          <p:cNvGraphicFramePr>
            <a:graphicFrameLocks noChangeAspect="1"/>
          </p:cNvGraphicFramePr>
          <p:nvPr>
            <p:extLst>
              <p:ext uri="{D42A27DB-BD31-4B8C-83A1-F6EECF244321}">
                <p14:modId xmlns:p14="http://schemas.microsoft.com/office/powerpoint/2010/main" val="1164112812"/>
              </p:ext>
            </p:extLst>
          </p:nvPr>
        </p:nvGraphicFramePr>
        <p:xfrm>
          <a:off x="561881" y="1095748"/>
          <a:ext cx="8229787" cy="3681747"/>
        </p:xfrm>
        <a:graphic>
          <a:graphicData uri="http://schemas.openxmlformats.org/presentationml/2006/ole">
            <mc:AlternateContent xmlns:mc="http://schemas.openxmlformats.org/markup-compatibility/2006">
              <mc:Choice xmlns:v="urn:schemas-microsoft-com:vml" Requires="v">
                <p:oleObj spid="_x0000_s4105" name="Worksheet" r:id="rId5" imgW="8753397" imgH="3914665" progId="Excel.Sheet.12">
                  <p:link updateAutomatic="1"/>
                </p:oleObj>
              </mc:Choice>
              <mc:Fallback>
                <p:oleObj name="Worksheet" r:id="rId5" imgW="8753397" imgH="3914665" progId="Excel.Sheet.12">
                  <p:link updateAutomatic="1"/>
                  <p:pic>
                    <p:nvPicPr>
                      <p:cNvPr id="9220" name="Object 1"/>
                      <p:cNvPicPr>
                        <a:picLocks noChangeAspect="1" noChangeArrowheads="1"/>
                      </p:cNvPicPr>
                      <p:nvPr/>
                    </p:nvPicPr>
                    <p:blipFill>
                      <a:blip r:embed="rId6"/>
                      <a:srcRect/>
                      <a:stretch>
                        <a:fillRect/>
                      </a:stretch>
                    </p:blipFill>
                    <p:spPr bwMode="auto">
                      <a:xfrm>
                        <a:off x="561881" y="1095748"/>
                        <a:ext cx="8229787" cy="368174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38642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0482" name="Rectangle 2"/>
          <p:cNvSpPr>
            <a:spLocks noGrp="1" noChangeArrowheads="1"/>
          </p:cNvSpPr>
          <p:nvPr>
            <p:ph type="title"/>
          </p:nvPr>
        </p:nvSpPr>
        <p:spPr>
          <a:xfrm>
            <a:off x="457200" y="76200"/>
            <a:ext cx="8229600" cy="634216"/>
          </a:xfrm>
        </p:spPr>
        <p:txBody>
          <a:bodyPr>
            <a:normAutofit fontScale="90000"/>
          </a:bodyPr>
          <a:lstStyle/>
          <a:p>
            <a:pPr algn="ctr"/>
            <a:r>
              <a:rPr lang="en-US" altLang="en-US" b="1" dirty="0"/>
              <a:t>Operating Revenue</a:t>
            </a:r>
          </a:p>
        </p:txBody>
      </p:sp>
      <p:sp>
        <p:nvSpPr>
          <p:cNvPr id="9" name="TextBox 8">
            <a:extLst>
              <a:ext uri="{FF2B5EF4-FFF2-40B4-BE49-F238E27FC236}">
                <a16:creationId xmlns:a16="http://schemas.microsoft.com/office/drawing/2014/main" id="{A452FC56-164F-4F5B-B9F3-E9B93E9A10A3}"/>
              </a:ext>
            </a:extLst>
          </p:cNvPr>
          <p:cNvSpPr txBox="1"/>
          <p:nvPr/>
        </p:nvSpPr>
        <p:spPr>
          <a:xfrm>
            <a:off x="228600" y="914400"/>
            <a:ext cx="8686800" cy="4773614"/>
          </a:xfrm>
          <a:prstGeom prst="rect">
            <a:avLst/>
          </a:prstGeom>
          <a:noFill/>
        </p:spPr>
        <p:txBody>
          <a:bodyPr wrap="square">
            <a:spAutoFit/>
          </a:bodyPr>
          <a:lstStyle/>
          <a:p>
            <a:pPr marL="342900" indent="-342900" eaLnBrk="1" hangingPunct="1">
              <a:lnSpc>
                <a:spcPct val="90000"/>
              </a:lnSpc>
              <a:buFont typeface="Arial" panose="020B0604020202020204" pitchFamily="34" charset="0"/>
              <a:buChar char="•"/>
              <a:defRPr/>
            </a:pPr>
            <a:r>
              <a:rPr lang="en-US" sz="2600" dirty="0"/>
              <a:t>HB96 continued the fair school funding plan, we anticipate it will be continued in FY26 and FY27 biennium budget.</a:t>
            </a:r>
          </a:p>
          <a:p>
            <a:pPr marL="342900" indent="-342900" eaLnBrk="1" hangingPunct="1">
              <a:lnSpc>
                <a:spcPct val="90000"/>
              </a:lnSpc>
              <a:buFont typeface="Arial" panose="020B0604020202020204" pitchFamily="34" charset="0"/>
              <a:buChar char="•"/>
              <a:defRPr/>
            </a:pPr>
            <a:r>
              <a:rPr lang="en-US" sz="2600" dirty="0"/>
              <a:t>HB96 the fair school funding plan helped us in FY24 &amp; FY25.</a:t>
            </a:r>
          </a:p>
          <a:p>
            <a:pPr marL="342900" indent="-342900" eaLnBrk="1" hangingPunct="1">
              <a:lnSpc>
                <a:spcPct val="90000"/>
              </a:lnSpc>
              <a:buFont typeface="Arial" panose="020B0604020202020204" pitchFamily="34" charset="0"/>
              <a:buChar char="•"/>
              <a:defRPr/>
            </a:pPr>
            <a:r>
              <a:rPr lang="en-US" sz="2600" dirty="0"/>
              <a:t>Foundation program had us on the formula in FY26 &amp; FY27.  </a:t>
            </a:r>
          </a:p>
          <a:p>
            <a:pPr marL="342900" indent="-342900" eaLnBrk="1" hangingPunct="1">
              <a:lnSpc>
                <a:spcPct val="90000"/>
              </a:lnSpc>
              <a:buFont typeface="Arial" panose="020B0604020202020204" pitchFamily="34" charset="0"/>
              <a:buChar char="•"/>
              <a:defRPr/>
            </a:pPr>
            <a:r>
              <a:rPr lang="en-US" sz="2600" dirty="0"/>
              <a:t>Total revenue is estimated to grow 4.72% annually over the next 5 years while expense are estimated to grow by 3.08% a year as the district slowly reduces costs to match revenues.</a:t>
            </a:r>
          </a:p>
          <a:p>
            <a:pPr marL="342900" indent="-342900" eaLnBrk="1" hangingPunct="1">
              <a:lnSpc>
                <a:spcPct val="90000"/>
              </a:lnSpc>
              <a:buFont typeface="Arial" panose="020B0604020202020204" pitchFamily="34" charset="0"/>
              <a:buChar char="•"/>
              <a:defRPr/>
            </a:pPr>
            <a:r>
              <a:rPr lang="en-US" sz="2600" dirty="0"/>
              <a:t>HB96 eliminated Supplemental Targeted Assistance for our district in FY26 which is costing us $131,135 a year or a loss of $655,675 for the five (5) year forecast.</a:t>
            </a:r>
          </a:p>
          <a:p>
            <a:pPr marL="342900" indent="-342900" eaLnBrk="1" hangingPunct="1">
              <a:lnSpc>
                <a:spcPct val="90000"/>
              </a:lnSpc>
              <a:buFont typeface="Arial" panose="020B0604020202020204" pitchFamily="34" charset="0"/>
              <a:buChar char="•"/>
              <a:defRPr/>
            </a:pPr>
            <a:r>
              <a:rPr lang="en-US" sz="2600" dirty="0"/>
              <a:t>Enrollment growth will translate into added revenues if we are on the foundation formula and vice versa a loss of ADM will cost us state money.</a:t>
            </a:r>
          </a:p>
        </p:txBody>
      </p:sp>
    </p:spTree>
    <p:extLst>
      <p:ext uri="{BB962C8B-B14F-4D97-AF65-F5344CB8AC3E}">
        <p14:creationId xmlns:p14="http://schemas.microsoft.com/office/powerpoint/2010/main" val="206806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6F7B41-B58B-1D12-2A63-E2CC311F4440}"/>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2530" name="Rectangle 2"/>
          <p:cNvSpPr>
            <a:spLocks noGrp="1" noChangeArrowheads="1"/>
          </p:cNvSpPr>
          <p:nvPr>
            <p:ph type="title"/>
          </p:nvPr>
        </p:nvSpPr>
        <p:spPr>
          <a:xfrm>
            <a:off x="342900" y="228600"/>
            <a:ext cx="8458200" cy="914400"/>
          </a:xfrm>
        </p:spPr>
        <p:txBody>
          <a:bodyPr>
            <a:normAutofit/>
          </a:bodyPr>
          <a:lstStyle/>
          <a:p>
            <a:pPr algn="ctr"/>
            <a:r>
              <a:rPr lang="en-US" altLang="en-US" b="1" dirty="0"/>
              <a:t>Est. General Fund Expenditures FY26</a:t>
            </a:r>
          </a:p>
        </p:txBody>
      </p:sp>
      <p:sp>
        <p:nvSpPr>
          <p:cNvPr id="22531" name="Text Box 8"/>
          <p:cNvSpPr txBox="1">
            <a:spLocks noChangeArrowheads="1"/>
          </p:cNvSpPr>
          <p:nvPr/>
        </p:nvSpPr>
        <p:spPr bwMode="auto">
          <a:xfrm>
            <a:off x="784225" y="5624067"/>
            <a:ext cx="7840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342900" indent="-342900">
              <a:spcBef>
                <a:spcPct val="0"/>
              </a:spcBef>
              <a:buFont typeface="Wingdings" panose="05000000000000000000" pitchFamily="2" charset="2"/>
              <a:buChar char="Ø"/>
            </a:pPr>
            <a:r>
              <a:rPr lang="en-US" altLang="en-US" sz="2400" dirty="0">
                <a:latin typeface="+mn-lt"/>
              </a:rPr>
              <a:t>Wages and benefits are estimated to be 75.7%.</a:t>
            </a:r>
          </a:p>
        </p:txBody>
      </p:sp>
      <p:graphicFrame>
        <p:nvGraphicFramePr>
          <p:cNvPr id="4" name="Object 1">
            <a:extLst>
              <a:ext uri="{FF2B5EF4-FFF2-40B4-BE49-F238E27FC236}">
                <a16:creationId xmlns:a16="http://schemas.microsoft.com/office/drawing/2014/main" id="{67953B2A-F2E9-F819-E32B-A6125358C3EC}"/>
              </a:ext>
            </a:extLst>
          </p:cNvPr>
          <p:cNvGraphicFramePr>
            <a:graphicFrameLocks noChangeAspect="1"/>
          </p:cNvGraphicFramePr>
          <p:nvPr>
            <p:extLst>
              <p:ext uri="{D42A27DB-BD31-4B8C-83A1-F6EECF244321}">
                <p14:modId xmlns:p14="http://schemas.microsoft.com/office/powerpoint/2010/main" val="891856989"/>
              </p:ext>
            </p:extLst>
          </p:nvPr>
        </p:nvGraphicFramePr>
        <p:xfrm>
          <a:off x="519112" y="1136754"/>
          <a:ext cx="8105775" cy="4176713"/>
        </p:xfrm>
        <a:graphic>
          <a:graphicData uri="http://schemas.openxmlformats.org/presentationml/2006/ole">
            <mc:AlternateContent xmlns:mc="http://schemas.openxmlformats.org/markup-compatibility/2006">
              <mc:Choice xmlns:v="urn:schemas-microsoft-com:vml" Requires="v">
                <p:oleObj spid="_x0000_s5129" name="Worksheet" r:id="rId4" imgW="8743967" imgH="3781355" progId="Excel.Sheet.12">
                  <p:link updateAutomatic="1"/>
                </p:oleObj>
              </mc:Choice>
              <mc:Fallback>
                <p:oleObj name="Worksheet" r:id="rId4" imgW="8743967" imgH="3781355" progId="Excel.Sheet.12">
                  <p:link updateAutomatic="1"/>
                  <p:pic>
                    <p:nvPicPr>
                      <p:cNvPr id="11268" name="Object 1"/>
                      <p:cNvPicPr>
                        <a:picLocks noChangeAspect="1" noChangeArrowheads="1"/>
                      </p:cNvPicPr>
                      <p:nvPr/>
                    </p:nvPicPr>
                    <p:blipFill>
                      <a:blip r:embed="rId5"/>
                      <a:srcRect/>
                      <a:stretch>
                        <a:fillRect/>
                      </a:stretch>
                    </p:blipFill>
                    <p:spPr bwMode="auto">
                      <a:xfrm>
                        <a:off x="519112" y="1136754"/>
                        <a:ext cx="8105775" cy="4176713"/>
                      </a:xfrm>
                      <a:prstGeom prst="rect">
                        <a:avLst/>
                      </a:prstGeom>
                      <a:noFill/>
                      <a:ln>
                        <a:noFill/>
                      </a:ln>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B57063C-9EAB-6657-B1F3-45A370C05E01}"/>
              </a:ext>
            </a:extLst>
          </p:cNvPr>
          <p:cNvPicPr>
            <a:picLocks noChangeAspect="1"/>
          </p:cNvPicPr>
          <p:nvPr/>
        </p:nvPicPr>
        <p:blipFill>
          <a:blip r:embed="rId3">
            <a:duotone>
              <a:prstClr val="black"/>
              <a:schemeClr val="tx2">
                <a:tint val="45000"/>
                <a:satMod val="400000"/>
              </a:schemeClr>
            </a:duotone>
          </a:blip>
          <a:stretch>
            <a:fillRect/>
          </a:stretch>
        </p:blipFill>
        <p:spPr>
          <a:xfrm>
            <a:off x="0" y="0"/>
            <a:ext cx="9144000" cy="6857999"/>
          </a:xfrm>
          <a:prstGeom prst="rect">
            <a:avLst/>
          </a:prstGeom>
        </p:spPr>
      </p:pic>
      <p:sp>
        <p:nvSpPr>
          <p:cNvPr id="23554" name="Rectangle 2"/>
          <p:cNvSpPr>
            <a:spLocks noGrp="1" noChangeArrowheads="1"/>
          </p:cNvSpPr>
          <p:nvPr>
            <p:ph type="title"/>
          </p:nvPr>
        </p:nvSpPr>
        <p:spPr>
          <a:xfrm>
            <a:off x="152400" y="171450"/>
            <a:ext cx="8839199" cy="685800"/>
          </a:xfrm>
        </p:spPr>
        <p:txBody>
          <a:bodyPr>
            <a:normAutofit/>
          </a:bodyPr>
          <a:lstStyle/>
          <a:p>
            <a:pPr algn="ctr"/>
            <a:r>
              <a:rPr lang="en-US" altLang="en-US" sz="2800" b="1" dirty="0"/>
              <a:t>General Fund Expenditures By Object FY23 through Est. FY30</a:t>
            </a:r>
          </a:p>
        </p:txBody>
      </p:sp>
      <p:sp>
        <p:nvSpPr>
          <p:cNvPr id="23555" name="Rectangle 5"/>
          <p:cNvSpPr>
            <a:spLocks noChangeArrowheads="1"/>
          </p:cNvSpPr>
          <p:nvPr/>
        </p:nvSpPr>
        <p:spPr bwMode="auto">
          <a:xfrm>
            <a:off x="304799" y="5181600"/>
            <a:ext cx="8534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Font typeface="Arial" charset="0"/>
              <a:buChar char="•"/>
              <a:defRPr sz="3200">
                <a:solidFill>
                  <a:schemeClr val="tx1"/>
                </a:solidFill>
                <a:latin typeface="Arial" charset="0"/>
              </a:defRPr>
            </a:lvl1pPr>
            <a:lvl2pPr marL="800100" indent="-34290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lvl="1">
              <a:spcBef>
                <a:spcPct val="0"/>
              </a:spcBef>
              <a:buFont typeface="Wingdings" panose="05000000000000000000" pitchFamily="2" charset="2"/>
              <a:buChar char="Ø"/>
            </a:pPr>
            <a:r>
              <a:rPr lang="en-US" altLang="en-US" sz="2400" dirty="0">
                <a:latin typeface="+mn-lt"/>
              </a:rPr>
              <a:t>Costs continue to rise faster than inflation…note that benefits continue growing the fastest.</a:t>
            </a:r>
          </a:p>
          <a:p>
            <a:pPr lvl="1">
              <a:spcBef>
                <a:spcPct val="0"/>
              </a:spcBef>
              <a:buFont typeface="Wingdings" panose="05000000000000000000" pitchFamily="2" charset="2"/>
              <a:buChar char="Ø"/>
            </a:pPr>
            <a:r>
              <a:rPr lang="en-US" altLang="en-US" sz="2400" dirty="0">
                <a:latin typeface="+mn-lt"/>
              </a:rPr>
              <a:t>Dip in FY23 due to using ESSER funds to help General Fund.</a:t>
            </a:r>
          </a:p>
        </p:txBody>
      </p:sp>
      <p:graphicFrame>
        <p:nvGraphicFramePr>
          <p:cNvPr id="3" name="Object 1">
            <a:extLst>
              <a:ext uri="{FF2B5EF4-FFF2-40B4-BE49-F238E27FC236}">
                <a16:creationId xmlns:a16="http://schemas.microsoft.com/office/drawing/2014/main" id="{D7840C5E-2798-E0A3-03A0-595B75F5A40D}"/>
              </a:ext>
            </a:extLst>
          </p:cNvPr>
          <p:cNvGraphicFramePr>
            <a:graphicFrameLocks noChangeAspect="1"/>
          </p:cNvGraphicFramePr>
          <p:nvPr>
            <p:extLst>
              <p:ext uri="{D42A27DB-BD31-4B8C-83A1-F6EECF244321}">
                <p14:modId xmlns:p14="http://schemas.microsoft.com/office/powerpoint/2010/main" val="407956736"/>
              </p:ext>
            </p:extLst>
          </p:nvPr>
        </p:nvGraphicFramePr>
        <p:xfrm>
          <a:off x="335755" y="857250"/>
          <a:ext cx="8472488" cy="4268652"/>
        </p:xfrm>
        <a:graphic>
          <a:graphicData uri="http://schemas.openxmlformats.org/presentationml/2006/ole">
            <mc:AlternateContent xmlns:mc="http://schemas.openxmlformats.org/markup-compatibility/2006">
              <mc:Choice xmlns:v="urn:schemas-microsoft-com:vml" Requires="v">
                <p:oleObj spid="_x0000_s6153" name="Worksheet" r:id="rId4" imgW="8715371" imgH="4391171" progId="Excel.Sheet.12">
                  <p:link updateAutomatic="1"/>
                </p:oleObj>
              </mc:Choice>
              <mc:Fallback>
                <p:oleObj name="Worksheet" r:id="rId4" imgW="8715371" imgH="4391171" progId="Excel.Sheet.12">
                  <p:link updateAutomatic="1"/>
                  <p:pic>
                    <p:nvPicPr>
                      <p:cNvPr id="12292" name="Object 1"/>
                      <p:cNvPicPr>
                        <a:picLocks noChangeAspect="1" noChangeArrowheads="1"/>
                      </p:cNvPicPr>
                      <p:nvPr/>
                    </p:nvPicPr>
                    <p:blipFill>
                      <a:blip r:embed="rId5"/>
                      <a:srcRect/>
                      <a:stretch>
                        <a:fillRect/>
                      </a:stretch>
                    </p:blipFill>
                    <p:spPr bwMode="auto">
                      <a:xfrm>
                        <a:off x="335755" y="857250"/>
                        <a:ext cx="8472488" cy="4268652"/>
                      </a:xfrm>
                      <a:prstGeom prst="rect">
                        <a:avLst/>
                      </a:prstGeom>
                      <a:noFill/>
                      <a:ln>
                        <a:noFill/>
                      </a:ln>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2918C58-E821-FD0E-F04A-E9A2E9FB3234}"/>
              </a:ext>
            </a:extLst>
          </p:cNvPr>
          <p:cNvPicPr>
            <a:picLocks noChangeAspect="1"/>
          </p:cNvPicPr>
          <p:nvPr/>
        </p:nvPicPr>
        <p:blipFill>
          <a:blip r:embed="rId4">
            <a:duotone>
              <a:prstClr val="black"/>
              <a:schemeClr val="tx2">
                <a:tint val="45000"/>
                <a:satMod val="400000"/>
              </a:schemeClr>
            </a:duotone>
          </a:blip>
          <a:stretch>
            <a:fillRect/>
          </a:stretch>
        </p:blipFill>
        <p:spPr>
          <a:xfrm>
            <a:off x="0" y="0"/>
            <a:ext cx="9144000" cy="6857999"/>
          </a:xfrm>
          <a:prstGeom prst="rect">
            <a:avLst/>
          </a:prstGeom>
        </p:spPr>
      </p:pic>
      <p:sp>
        <p:nvSpPr>
          <p:cNvPr id="17410" name="Rectangle 2"/>
          <p:cNvSpPr>
            <a:spLocks noGrp="1" noChangeArrowheads="1"/>
          </p:cNvSpPr>
          <p:nvPr>
            <p:ph type="title"/>
          </p:nvPr>
        </p:nvSpPr>
        <p:spPr>
          <a:xfrm>
            <a:off x="577850" y="277813"/>
            <a:ext cx="7988300" cy="760412"/>
          </a:xfrm>
        </p:spPr>
        <p:txBody>
          <a:bodyPr>
            <a:normAutofit/>
          </a:bodyPr>
          <a:lstStyle/>
          <a:p>
            <a:pPr algn="ctr"/>
            <a:r>
              <a:rPr lang="en-US" altLang="en-US" b="1" dirty="0"/>
              <a:t>Ending Cash Balance  </a:t>
            </a:r>
          </a:p>
        </p:txBody>
      </p:sp>
      <p:sp>
        <p:nvSpPr>
          <p:cNvPr id="17411" name="Text Box 11"/>
          <p:cNvSpPr txBox="1">
            <a:spLocks noChangeArrowheads="1"/>
          </p:cNvSpPr>
          <p:nvPr/>
        </p:nvSpPr>
        <p:spPr bwMode="auto">
          <a:xfrm>
            <a:off x="577850" y="5147269"/>
            <a:ext cx="75152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marL="342900" indent="-342900">
              <a:spcBef>
                <a:spcPct val="0"/>
              </a:spcBef>
              <a:buFont typeface="Wingdings" panose="05000000000000000000" pitchFamily="2" charset="2"/>
              <a:buChar char="Ø"/>
            </a:pPr>
            <a:r>
              <a:rPr lang="en-US" altLang="en-US" sz="2400" dirty="0">
                <a:latin typeface="+mn-lt"/>
              </a:rPr>
              <a:t>GFOA recommends 60 true cash day balance 30 days long term is a reasonable target.</a:t>
            </a:r>
          </a:p>
        </p:txBody>
      </p:sp>
      <p:graphicFrame>
        <p:nvGraphicFramePr>
          <p:cNvPr id="4" name="Object 3">
            <a:extLst>
              <a:ext uri="{FF2B5EF4-FFF2-40B4-BE49-F238E27FC236}">
                <a16:creationId xmlns:a16="http://schemas.microsoft.com/office/drawing/2014/main" id="{D36CD9D5-7430-C225-96F6-83A013874BE8}"/>
              </a:ext>
            </a:extLst>
          </p:cNvPr>
          <p:cNvGraphicFramePr>
            <a:graphicFrameLocks noChangeAspect="1"/>
          </p:cNvGraphicFramePr>
          <p:nvPr>
            <p:extLst>
              <p:ext uri="{D42A27DB-BD31-4B8C-83A1-F6EECF244321}">
                <p14:modId xmlns:p14="http://schemas.microsoft.com/office/powerpoint/2010/main" val="139219469"/>
              </p:ext>
            </p:extLst>
          </p:nvPr>
        </p:nvGraphicFramePr>
        <p:xfrm>
          <a:off x="364331" y="1063109"/>
          <a:ext cx="8415337" cy="4035425"/>
        </p:xfrm>
        <a:graphic>
          <a:graphicData uri="http://schemas.openxmlformats.org/presentationml/2006/ole">
            <mc:AlternateContent xmlns:mc="http://schemas.openxmlformats.org/markup-compatibility/2006">
              <mc:Choice xmlns:v="urn:schemas-microsoft-com:vml" Requires="v">
                <p:oleObj spid="_x0000_s7177" name="Worksheet" r:id="rId5" imgW="8753397" imgH="4200507" progId="Excel.Sheet.12">
                  <p:link updateAutomatic="1"/>
                </p:oleObj>
              </mc:Choice>
              <mc:Fallback>
                <p:oleObj name="Worksheet" r:id="rId5" imgW="8753397" imgH="4200507" progId="Excel.Sheet.12">
                  <p:link updateAutomatic="1"/>
                  <p:pic>
                    <p:nvPicPr>
                      <p:cNvPr id="2" name="Object 1"/>
                      <p:cNvPicPr/>
                      <p:nvPr/>
                    </p:nvPicPr>
                    <p:blipFill>
                      <a:blip r:embed="rId6"/>
                      <a:stretch>
                        <a:fillRect/>
                      </a:stretch>
                    </p:blipFill>
                    <p:spPr>
                      <a:xfrm>
                        <a:off x="364331" y="1063109"/>
                        <a:ext cx="8415337" cy="4035425"/>
                      </a:xfrm>
                      <a:prstGeom prst="rect">
                        <a:avLst/>
                      </a:prstGeom>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52754" y="23447"/>
            <a:ext cx="9144000" cy="6857999"/>
          </a:xfrm>
          <a:prstGeom prst="rect">
            <a:avLst/>
          </a:prstGeom>
        </p:spPr>
      </p:pic>
      <p:sp>
        <p:nvSpPr>
          <p:cNvPr id="20482" name="Rectangle 2"/>
          <p:cNvSpPr>
            <a:spLocks noGrp="1" noChangeArrowheads="1"/>
          </p:cNvSpPr>
          <p:nvPr>
            <p:ph type="title"/>
          </p:nvPr>
        </p:nvSpPr>
        <p:spPr>
          <a:xfrm>
            <a:off x="228600" y="76200"/>
            <a:ext cx="8839200" cy="685800"/>
          </a:xfrm>
        </p:spPr>
        <p:txBody>
          <a:bodyPr>
            <a:normAutofit/>
          </a:bodyPr>
          <a:lstStyle/>
          <a:p>
            <a:pPr algn="ctr"/>
            <a:r>
              <a:rPr lang="en-US" altLang="en-US" sz="3600" b="1" dirty="0"/>
              <a:t>Our District Financial Story Overview</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5493812"/>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HB96 continued the phase-in of the fair school funding plan FY26 &amp; FY27.</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Current funding has us on the formula through FY27.</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Future funding is uncertain still for FY28-30 as Fair School Funding Plan not funded beyond FY27 and state legislature may change property tax laws.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We receive 69.9% of revenue from the state and 30.1% from local sources.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State cut Supplemental Targeted Assistance in FY26 costing us $131,135 a year.</a:t>
            </a:r>
            <a:endParaRPr kumimoji="0" lang="en-US" sz="2000" b="0" i="0" u="none" strike="noStrike" kern="1200" cap="none" spc="0" normalizeH="0" baseline="0" noProof="0" dirty="0">
              <a:ln>
                <a:noFill/>
              </a:ln>
              <a:effectLst/>
              <a:uLnTx/>
              <a:uFillTx/>
              <a:latin typeface="Calibri" panose="020F0502020204030204"/>
              <a:ea typeface="+mn-ea"/>
              <a:cs typeface="+mn-cs"/>
            </a:endParaRP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Future funding is uncertain concerning local property taxes due to numerous pieces of legislation and Governors Tax Reform Work Group.</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We need to try and match expenses to revenue if we are to sustain our ending cash balance long term.</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If the state cuts or reduces our state funding and severely impacts our ability to raise local funding…our district will need to make cuts and/or pass new levies in response to maintain our instructional programs for our students.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effectLst/>
                <a:uLnTx/>
                <a:uFillTx/>
                <a:latin typeface="Calibri" panose="020F0502020204030204"/>
                <a:ea typeface="+mn-ea"/>
                <a:cs typeface="+mn-cs"/>
              </a:rPr>
              <a:t>Our revenue and ability to manage the district is under threat by the Ohio Legislature.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000" dirty="0">
                <a:latin typeface="Calibri" panose="020F0502020204030204"/>
              </a:rPr>
              <a:t>Under current laws and state funding, we are projecting a positive cash balance through FY29 of the forecast.</a:t>
            </a:r>
            <a:endParaRPr kumimoji="0" lang="en-US" sz="20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26597441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sp useBgFill="1">
        <p:nvSpPr>
          <p:cNvPr id="29738" name="Rectangle 2973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29740" name="Rectangle 29739">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9742" name="Rectangle 29741">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29744" name="Rectangle 29743">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9746" name="Freeform: Shape 29745">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25602" name="Rectangle 2"/>
          <p:cNvSpPr>
            <a:spLocks noGrp="1" noChangeArrowheads="1"/>
          </p:cNvSpPr>
          <p:nvPr>
            <p:ph type="title"/>
          </p:nvPr>
        </p:nvSpPr>
        <p:spPr>
          <a:xfrm>
            <a:off x="495030" y="2767106"/>
            <a:ext cx="2160621" cy="3071906"/>
          </a:xfrm>
        </p:spPr>
        <p:txBody>
          <a:bodyPr vert="horz" lIns="91440" tIns="45720" rIns="91440" bIns="45720" rtlCol="0" anchor="t">
            <a:normAutofit/>
          </a:bodyPr>
          <a:lstStyle/>
          <a:p>
            <a:r>
              <a:rPr lang="en-US" altLang="en-US" sz="3500" b="1" kern="1200">
                <a:solidFill>
                  <a:srgbClr val="FFFFFF"/>
                </a:solidFill>
                <a:latin typeface="+mj-lt"/>
                <a:ea typeface="+mj-ea"/>
                <a:cs typeface="+mj-cs"/>
              </a:rPr>
              <a:t>Thank You for Listening</a:t>
            </a:r>
          </a:p>
        </p:txBody>
      </p:sp>
      <p:sp>
        <p:nvSpPr>
          <p:cNvPr id="29699" name="Rectangle 3"/>
          <p:cNvSpPr>
            <a:spLocks noGrp="1" noChangeArrowheads="1"/>
          </p:cNvSpPr>
          <p:nvPr>
            <p:ph idx="1"/>
          </p:nvPr>
        </p:nvSpPr>
        <p:spPr>
          <a:xfrm>
            <a:off x="495031" y="806824"/>
            <a:ext cx="2189804" cy="1494117"/>
          </a:xfrm>
        </p:spPr>
        <p:txBody>
          <a:bodyPr vert="horz" lIns="91440" tIns="45720" rIns="91440" bIns="45720" rtlCol="0" anchor="b">
            <a:normAutofit/>
          </a:bodyPr>
          <a:lstStyle/>
          <a:p>
            <a:pPr marL="0" indent="0">
              <a:buNone/>
            </a:pPr>
            <a:r>
              <a:rPr lang="en-US" altLang="en-US" sz="1700" kern="1200">
                <a:solidFill>
                  <a:srgbClr val="FFFFFF"/>
                </a:solidFill>
                <a:latin typeface="+mn-lt"/>
                <a:ea typeface="+mn-ea"/>
                <a:cs typeface="+mn-cs"/>
              </a:rPr>
              <a:t>Questions and Answers</a:t>
            </a:r>
          </a:p>
        </p:txBody>
      </p:sp>
      <p:pic>
        <p:nvPicPr>
          <p:cNvPr id="3" name="Picture 4" descr="A logo for a school&#10;&#10;Description automatically generated">
            <a:extLst>
              <a:ext uri="{FF2B5EF4-FFF2-40B4-BE49-F238E27FC236}">
                <a16:creationId xmlns:a16="http://schemas.microsoft.com/office/drawing/2014/main" id="{67BC7AAD-1336-C1F5-5C82-5FE38DCD1D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700896" y="1553882"/>
            <a:ext cx="4725300" cy="18751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5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9">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29" name="Rectangle 10328">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useBgFill="1">
        <p:nvSpPr>
          <p:cNvPr id="10331" name="Rectangle 10330">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332" name="Rectangle 1033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333" name="Rectangle 10332">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334" name="Rectangle 10333">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328" name="Freeform: Shape 1032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330" name="Rectangle 1032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42" name="Rectangle 2"/>
          <p:cNvSpPr>
            <a:spLocks noGrp="1" noChangeArrowheads="1"/>
          </p:cNvSpPr>
          <p:nvPr>
            <p:ph type="title"/>
          </p:nvPr>
        </p:nvSpPr>
        <p:spPr>
          <a:xfrm>
            <a:off x="350041" y="586855"/>
            <a:ext cx="2401025" cy="3387497"/>
          </a:xfrm>
        </p:spPr>
        <p:txBody>
          <a:bodyPr anchor="b">
            <a:normAutofit/>
          </a:bodyPr>
          <a:lstStyle/>
          <a:p>
            <a:pPr algn="r">
              <a:defRPr/>
            </a:pPr>
            <a:r>
              <a:rPr lang="en-US" sz="3000" b="1">
                <a:solidFill>
                  <a:srgbClr val="FFFFFF"/>
                </a:solidFill>
              </a:rPr>
              <a:t>O.R.C. and O.A.C. Requirements</a:t>
            </a:r>
            <a:br>
              <a:rPr lang="en-US" sz="3000" b="1">
                <a:solidFill>
                  <a:srgbClr val="FFFFFF"/>
                </a:solidFill>
              </a:rPr>
            </a:br>
            <a:endParaRPr lang="en-US" sz="3000" b="1">
              <a:solidFill>
                <a:srgbClr val="FFFFFF"/>
              </a:solidFill>
            </a:endParaRPr>
          </a:p>
        </p:txBody>
      </p:sp>
      <p:sp>
        <p:nvSpPr>
          <p:cNvPr id="10243" name="Rectangle 3"/>
          <p:cNvSpPr>
            <a:spLocks noGrp="1" noChangeArrowheads="1"/>
          </p:cNvSpPr>
          <p:nvPr>
            <p:ph idx="1"/>
          </p:nvPr>
        </p:nvSpPr>
        <p:spPr>
          <a:xfrm>
            <a:off x="3200400" y="586856"/>
            <a:ext cx="5323804" cy="5608672"/>
          </a:xfrm>
        </p:spPr>
        <p:txBody>
          <a:bodyPr anchor="ctr">
            <a:noAutofit/>
          </a:bodyPr>
          <a:lstStyle/>
          <a:p>
            <a:pPr marL="0" indent="0" eaLnBrk="1" hangingPunct="1">
              <a:buNone/>
              <a:defRPr/>
            </a:pPr>
            <a:endParaRPr lang="en-US" sz="2200" dirty="0"/>
          </a:p>
          <a:p>
            <a:pPr marL="342900" indent="-342900" defTabSz="914400" eaLnBrk="0" hangingPunct="0">
              <a:spcBef>
                <a:spcPct val="0"/>
              </a:spcBef>
              <a:buClrTx/>
              <a:buSzTx/>
              <a:buFont typeface="Wingdings" panose="05000000000000000000" pitchFamily="2" charset="2"/>
              <a:buChar char="Ø"/>
              <a:defRPr/>
            </a:pPr>
            <a:r>
              <a:rPr lang="en-US" sz="1800" dirty="0"/>
              <a:t>O.R.C. 5705.391 and O.A.C. 3301-92-04</a:t>
            </a:r>
          </a:p>
          <a:p>
            <a:pPr marL="685800" lvl="2" indent="-342900" defTabSz="914400" eaLnBrk="0" hangingPunct="0">
              <a:spcBef>
                <a:spcPct val="0"/>
              </a:spcBef>
              <a:buFont typeface="Wingdings" panose="05000000000000000000" pitchFamily="2" charset="2"/>
              <a:buChar char="Ø"/>
              <a:defRPr/>
            </a:pPr>
            <a:r>
              <a:rPr lang="en-US" sz="1800" dirty="0"/>
              <a:t>HB96, our current state budget, changed the dates and years of a district forecast submission.</a:t>
            </a:r>
          </a:p>
          <a:p>
            <a:pPr marL="685800" lvl="2" indent="-342900" defTabSz="914400" eaLnBrk="0" hangingPunct="0">
              <a:spcBef>
                <a:spcPct val="0"/>
              </a:spcBef>
              <a:buFont typeface="Wingdings" panose="05000000000000000000" pitchFamily="2" charset="2"/>
              <a:buChar char="Ø"/>
              <a:defRPr/>
            </a:pPr>
            <a:r>
              <a:rPr lang="en-US" sz="1800" dirty="0"/>
              <a:t>HB96 requires a Board of Education to submit a four-year projection of operational revenues and expenditures along with assumptions to the Ohio Department of Education prior to October 15</a:t>
            </a:r>
            <a:r>
              <a:rPr lang="en-US" sz="1800" baseline="30000" dirty="0"/>
              <a:t>th</a:t>
            </a:r>
            <a:r>
              <a:rPr lang="en-US" sz="1800" dirty="0"/>
              <a:t> and an update by end of February of each fiscal year.</a:t>
            </a:r>
          </a:p>
          <a:p>
            <a:pPr marL="685800" lvl="2" indent="-342900" defTabSz="914400" eaLnBrk="0" hangingPunct="0">
              <a:spcBef>
                <a:spcPct val="0"/>
              </a:spcBef>
              <a:buFont typeface="Wingdings" panose="05000000000000000000" pitchFamily="2" charset="2"/>
              <a:buChar char="Ø"/>
              <a:defRPr/>
            </a:pPr>
            <a:r>
              <a:rPr lang="en-US" sz="1800" dirty="0"/>
              <a:t>In FY27, the date moves to August 31 and an update February 28.</a:t>
            </a:r>
          </a:p>
          <a:p>
            <a:pPr marL="342900" lvl="1" indent="-342900" defTabSz="914400" eaLnBrk="0" hangingPunct="0">
              <a:spcBef>
                <a:spcPct val="0"/>
              </a:spcBef>
              <a:buClrTx/>
              <a:buSzTx/>
              <a:buFont typeface="Wingdings" panose="05000000000000000000" pitchFamily="2" charset="2"/>
              <a:buChar char="Ø"/>
              <a:defRPr/>
            </a:pPr>
            <a:endParaRPr lang="en-US" sz="1800" dirty="0"/>
          </a:p>
          <a:p>
            <a:pPr marL="685800" lvl="2" indent="-342900" defTabSz="914400" eaLnBrk="0" hangingPunct="0">
              <a:spcBef>
                <a:spcPct val="0"/>
              </a:spcBef>
              <a:buFont typeface="Wingdings" panose="05000000000000000000" pitchFamily="2" charset="2"/>
              <a:buChar char="Ø"/>
              <a:defRPr/>
            </a:pPr>
            <a:r>
              <a:rPr lang="en-US" sz="1800" dirty="0"/>
              <a:t>Required funds to be included in the five-year forecast are:</a:t>
            </a:r>
          </a:p>
          <a:p>
            <a:pPr marL="1028700" lvl="4" indent="-342900" defTabSz="914400" eaLnBrk="0" hangingPunct="0">
              <a:spcBef>
                <a:spcPct val="0"/>
              </a:spcBef>
              <a:buFont typeface="Wingdings" panose="05000000000000000000" pitchFamily="2" charset="2"/>
              <a:buChar char="Ø"/>
              <a:defRPr/>
            </a:pPr>
            <a:r>
              <a:rPr lang="en-US" dirty="0"/>
              <a:t>General Funds (001)</a:t>
            </a:r>
          </a:p>
          <a:p>
            <a:pPr marL="1028700" lvl="4" indent="-342900" defTabSz="914400" eaLnBrk="0" hangingPunct="0">
              <a:spcBef>
                <a:spcPct val="0"/>
              </a:spcBef>
              <a:buFont typeface="Wingdings" panose="05000000000000000000" pitchFamily="2" charset="2"/>
              <a:buChar char="Ø"/>
              <a:defRPr/>
            </a:pPr>
            <a:r>
              <a:rPr lang="en-US" dirty="0"/>
              <a:t>Any special cost center associated with general fund money</a:t>
            </a:r>
          </a:p>
          <a:p>
            <a:pPr marL="1028700" lvl="4" indent="-342900" defTabSz="914400" eaLnBrk="0" hangingPunct="0">
              <a:spcBef>
                <a:spcPct val="0"/>
              </a:spcBef>
              <a:buFont typeface="Wingdings" panose="05000000000000000000" pitchFamily="2" charset="2"/>
              <a:buChar char="Ø"/>
              <a:defRPr/>
            </a:pPr>
            <a:r>
              <a:rPr lang="en-US" dirty="0"/>
              <a:t>Emergency levy funds (016)</a:t>
            </a:r>
          </a:p>
          <a:p>
            <a:pPr marL="1028700" lvl="4" indent="-342900" defTabSz="914400" eaLnBrk="0" hangingPunct="0">
              <a:spcBef>
                <a:spcPct val="0"/>
              </a:spcBef>
              <a:buFont typeface="Wingdings" panose="05000000000000000000" pitchFamily="2" charset="2"/>
              <a:buChar char="Ø"/>
              <a:defRPr/>
            </a:pPr>
            <a:r>
              <a:rPr lang="en-US" dirty="0"/>
              <a:t>Any debt service (002) activity that would otherwise have gone to the general fund</a:t>
            </a:r>
          </a:p>
          <a:p>
            <a:pPr marL="114300" lvl="2" indent="-342900" eaLnBrk="0" hangingPunct="0">
              <a:spcBef>
                <a:spcPct val="0"/>
              </a:spcBef>
              <a:buFont typeface="Wingdings" panose="05000000000000000000" pitchFamily="2" charset="2"/>
              <a:buChar char="Ø"/>
              <a:defRPr/>
            </a:pPr>
            <a:r>
              <a:rPr lang="en-US" sz="1800" dirty="0"/>
              <a:t>Our district will continue to utilize a five-year forecast and planning horizon.</a:t>
            </a:r>
          </a:p>
        </p:txBody>
      </p:sp>
    </p:spTree>
    <p:extLst>
      <p:ext uri="{BB962C8B-B14F-4D97-AF65-F5344CB8AC3E}">
        <p14:creationId xmlns:p14="http://schemas.microsoft.com/office/powerpoint/2010/main" val="2357639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266" name="Rectangle 10265">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68" name="Rectangle 10267">
            <a:extLst>
              <a:ext uri="{FF2B5EF4-FFF2-40B4-BE49-F238E27FC236}">
                <a16:creationId xmlns:a16="http://schemas.microsoft.com/office/drawing/2014/main" id="{256B2C21-A230-48C0-8DF1-C46611373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70" name="Rectangle 10269">
            <a:extLst>
              <a:ext uri="{FF2B5EF4-FFF2-40B4-BE49-F238E27FC236}">
                <a16:creationId xmlns:a16="http://schemas.microsoft.com/office/drawing/2014/main" id="{3847E18C-932D-4C95-AABA-FEC7C9499A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72" name="Rectangle 10271">
            <a:extLst>
              <a:ext uri="{FF2B5EF4-FFF2-40B4-BE49-F238E27FC236}">
                <a16:creationId xmlns:a16="http://schemas.microsoft.com/office/drawing/2014/main" id="{3150CB11-0C61-439E-910F-5787759E72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274" name="Freeform: Shape 10273">
            <a:extLst>
              <a:ext uri="{FF2B5EF4-FFF2-40B4-BE49-F238E27FC236}">
                <a16:creationId xmlns:a16="http://schemas.microsoft.com/office/drawing/2014/main" id="{43F8A58B-5155-44CE-A5FF-7647B47D0A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6CC0FE"/>
              </a:solidFill>
              <a:effectLst/>
              <a:uLnTx/>
              <a:uFillTx/>
              <a:latin typeface="Calibri" panose="020F0502020204030204"/>
              <a:ea typeface="+mn-ea"/>
              <a:cs typeface="+mn-cs"/>
            </a:endParaRPr>
          </a:p>
        </p:txBody>
      </p:sp>
      <p:sp>
        <p:nvSpPr>
          <p:cNvPr id="10276" name="Rectangle 10275">
            <a:extLst>
              <a:ext uri="{FF2B5EF4-FFF2-40B4-BE49-F238E27FC236}">
                <a16:creationId xmlns:a16="http://schemas.microsoft.com/office/drawing/2014/main" id="{443F2ACA-E6D6-4028-82DD-F03C262D5D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2" y="1914808"/>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6CC0FE"/>
              </a:solidFill>
              <a:effectLst/>
              <a:uLnTx/>
              <a:uFillTx/>
              <a:latin typeface="Calibri" panose="020F0502020204030204"/>
              <a:ea typeface="+mn-ea"/>
              <a:cs typeface="+mn-cs"/>
            </a:endParaRPr>
          </a:p>
        </p:txBody>
      </p:sp>
      <p:sp>
        <p:nvSpPr>
          <p:cNvPr id="10242" name="Rectangle 2"/>
          <p:cNvSpPr>
            <a:spLocks noGrp="1" noChangeArrowheads="1"/>
          </p:cNvSpPr>
          <p:nvPr>
            <p:ph type="title"/>
          </p:nvPr>
        </p:nvSpPr>
        <p:spPr>
          <a:xfrm>
            <a:off x="439858" y="1683756"/>
            <a:ext cx="2336449" cy="2396359"/>
          </a:xfrm>
        </p:spPr>
        <p:txBody>
          <a:bodyPr anchor="b">
            <a:normAutofit/>
          </a:bodyPr>
          <a:lstStyle/>
          <a:p>
            <a:pPr algn="r">
              <a:defRPr/>
            </a:pPr>
            <a:r>
              <a:rPr lang="en-US" sz="3200" b="1">
                <a:solidFill>
                  <a:srgbClr val="FFFFFF"/>
                </a:solidFill>
              </a:rPr>
              <a:t>Purposes and Objectives of the Forecast</a:t>
            </a:r>
            <a:br>
              <a:rPr lang="en-US" sz="3200" b="1">
                <a:solidFill>
                  <a:srgbClr val="FFFFFF"/>
                </a:solidFill>
              </a:rPr>
            </a:br>
            <a:endParaRPr lang="en-US" sz="3200" b="1">
              <a:solidFill>
                <a:srgbClr val="FFFFFF"/>
              </a:solidFill>
            </a:endParaRPr>
          </a:p>
        </p:txBody>
      </p:sp>
      <p:graphicFrame>
        <p:nvGraphicFramePr>
          <p:cNvPr id="10249" name="Rectangle 3">
            <a:extLst>
              <a:ext uri="{FF2B5EF4-FFF2-40B4-BE49-F238E27FC236}">
                <a16:creationId xmlns:a16="http://schemas.microsoft.com/office/drawing/2014/main" id="{F5D871FB-263A-1998-0CE4-AEF53445E4B9}"/>
              </a:ext>
            </a:extLst>
          </p:cNvPr>
          <p:cNvGraphicFramePr>
            <a:graphicFrameLocks noGrp="1"/>
          </p:cNvGraphicFramePr>
          <p:nvPr>
            <p:ph idx="1"/>
          </p:nvPr>
        </p:nvGraphicFramePr>
        <p:xfrm>
          <a:off x="3678789" y="750440"/>
          <a:ext cx="5000124" cy="54539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31610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71350" y="0"/>
            <a:ext cx="4000647" cy="1708242"/>
          </a:xfrm>
        </p:spPr>
        <p:txBody>
          <a:bodyPr anchor="ctr">
            <a:normAutofit/>
          </a:bodyPr>
          <a:lstStyle/>
          <a:p>
            <a:pPr>
              <a:defRPr/>
            </a:pPr>
            <a:r>
              <a:rPr lang="en-US" sz="3500" b="1" dirty="0"/>
              <a:t>Before we get to the numbers …</a:t>
            </a:r>
            <a:br>
              <a:rPr lang="en-US" sz="3500" b="1" dirty="0"/>
            </a:br>
            <a:endParaRPr lang="en-US" sz="3500" b="1" dirty="0"/>
          </a:p>
        </p:txBody>
      </p:sp>
      <p:sp>
        <p:nvSpPr>
          <p:cNvPr id="10243" name="Rectangle 3"/>
          <p:cNvSpPr>
            <a:spLocks noGrp="1" noChangeArrowheads="1"/>
          </p:cNvSpPr>
          <p:nvPr>
            <p:ph idx="1"/>
          </p:nvPr>
        </p:nvSpPr>
        <p:spPr>
          <a:xfrm>
            <a:off x="228600" y="1143000"/>
            <a:ext cx="4724400" cy="5334000"/>
          </a:xfrm>
        </p:spPr>
        <p:txBody>
          <a:bodyPr anchor="ctr">
            <a:noAutofit/>
          </a:bodyPr>
          <a:lstStyle/>
          <a:p>
            <a:pPr marL="0" indent="0" eaLnBrk="1" hangingPunct="1">
              <a:buNone/>
              <a:defRPr/>
            </a:pPr>
            <a:endParaRPr lang="en-US" sz="1400" dirty="0"/>
          </a:p>
          <a:p>
            <a:pPr marL="342900" lvl="0" indent="-342900" defTabSz="914400" eaLnBrk="0" hangingPunct="0">
              <a:spcBef>
                <a:spcPct val="0"/>
              </a:spcBef>
              <a:buClrTx/>
              <a:buSzTx/>
              <a:buFont typeface="Wingdings" panose="05000000000000000000" pitchFamily="2" charset="2"/>
              <a:buChar char="Ø"/>
              <a:defRPr/>
            </a:pPr>
            <a:r>
              <a:rPr lang="en-US" sz="1800" dirty="0"/>
              <a:t>A financial forecast is somewhat like a painting of the future based upon a snapshot of today.</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The five-year forecast is viewed as a key management tool and should be updated periodically.</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In a financial forecast, the numbers only tell a small part of the story. For the numbers to be meaningful, one must review and consider the </a:t>
            </a:r>
            <a:r>
              <a:rPr lang="en-US" sz="1800" i="1" u="sng" dirty="0"/>
              <a:t>Notes and Assumptions </a:t>
            </a:r>
            <a:r>
              <a:rPr lang="en-US" sz="1800" dirty="0"/>
              <a:t>before drawing conclusions or using the data as a basis for other calculations.</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The five-year forecast encourages district management teams to examine future years’ projections and identify when challenges will arise.</a:t>
            </a:r>
          </a:p>
          <a:p>
            <a:pPr marL="342900" lvl="0" indent="-342900" defTabSz="914400" eaLnBrk="0" hangingPunct="0">
              <a:spcBef>
                <a:spcPct val="0"/>
              </a:spcBef>
              <a:buClrTx/>
              <a:buSzTx/>
              <a:buFont typeface="Wingdings" panose="05000000000000000000" pitchFamily="2" charset="2"/>
              <a:buChar char="Ø"/>
              <a:defRPr/>
            </a:pPr>
            <a:endParaRPr lang="en-US" sz="1800" dirty="0"/>
          </a:p>
          <a:p>
            <a:pPr marL="342900" lvl="0" indent="-342900" defTabSz="914400" eaLnBrk="0" hangingPunct="0">
              <a:spcBef>
                <a:spcPct val="0"/>
              </a:spcBef>
              <a:buClrTx/>
              <a:buSzTx/>
              <a:buFont typeface="Wingdings" panose="05000000000000000000" pitchFamily="2" charset="2"/>
              <a:buChar char="Ø"/>
              <a:defRPr/>
            </a:pPr>
            <a:r>
              <a:rPr lang="en-US" sz="1800" dirty="0"/>
              <a:t>This helps district management to be proactive in meeting those challenges.</a:t>
            </a:r>
          </a:p>
        </p:txBody>
      </p:sp>
      <p:pic>
        <p:nvPicPr>
          <p:cNvPr id="10245" name="Picture 10244" descr="3D numbers in white and orange">
            <a:extLst>
              <a:ext uri="{FF2B5EF4-FFF2-40B4-BE49-F238E27FC236}">
                <a16:creationId xmlns:a16="http://schemas.microsoft.com/office/drawing/2014/main" id="{21829BC0-33E2-0D4E-5BCD-B530B218B2AD}"/>
              </a:ext>
            </a:extLst>
          </p:cNvPr>
          <p:cNvPicPr>
            <a:picLocks noChangeAspect="1"/>
          </p:cNvPicPr>
          <p:nvPr/>
        </p:nvPicPr>
        <p:blipFill rotWithShape="1">
          <a:blip r:embed="rId2" cstate="print">
            <a:duotone>
              <a:prstClr val="black"/>
              <a:schemeClr val="accent2">
                <a:tint val="45000"/>
                <a:satMod val="400000"/>
              </a:schemeClr>
            </a:duotone>
            <a:alphaModFix/>
            <a:extLst>
              <a:ext uri="{BEBA8EAE-BF5A-486C-A8C5-ECC9F3942E4B}">
                <a14:imgProps xmlns:a14="http://schemas.microsoft.com/office/drawing/2010/main">
                  <a14:imgLayer r:embed="rId3">
                    <a14:imgEffect>
                      <a14:colorTemperature colorTemp="4700"/>
                    </a14:imgEffect>
                    <a14:imgEffect>
                      <a14:saturation sat="196000"/>
                    </a14:imgEffect>
                    <a14:imgEffect>
                      <a14:brightnessContrast bright="-20000"/>
                    </a14:imgEffect>
                  </a14:imgLayer>
                </a14:imgProps>
              </a:ext>
              <a:ext uri="{28A0092B-C50C-407E-A947-70E740481C1C}">
                <a14:useLocalDpi xmlns:a14="http://schemas.microsoft.com/office/drawing/2010/main"/>
              </a:ext>
            </a:extLst>
          </a:blip>
          <a:srcRect b="-1"/>
          <a:stretch/>
        </p:blipFill>
        <p:spPr>
          <a:xfrm>
            <a:off x="5143347" y="-10886"/>
            <a:ext cx="4000653" cy="6868886"/>
          </a:xfrm>
          <a:prstGeom prst="rect">
            <a:avLst/>
          </a:prstGeom>
          <a:effectLst>
            <a:outerShdw blurRad="127000" dist="50800" dir="10800000" sx="99000" sy="99000" algn="r" rotWithShape="0">
              <a:prstClr val="black">
                <a:alpha val="40000"/>
              </a:prstClr>
            </a:outerShdw>
          </a:effectLst>
        </p:spPr>
      </p:pic>
    </p:spTree>
    <p:extLst>
      <p:ext uri="{BB962C8B-B14F-4D97-AF65-F5344CB8AC3E}">
        <p14:creationId xmlns:p14="http://schemas.microsoft.com/office/powerpoint/2010/main" val="1480148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7814"/>
            <a:ext cx="8229600" cy="712788"/>
          </a:xfrm>
        </p:spPr>
        <p:txBody>
          <a:bodyPr>
            <a:normAutofit fontScale="90000"/>
          </a:bodyPr>
          <a:lstStyle/>
          <a:p>
            <a:pPr algn="ctr">
              <a:defRPr/>
            </a:pPr>
            <a:br>
              <a:rPr lang="en-US" sz="4000" dirty="0">
                <a:latin typeface="Times" panose="02020603050405020304" pitchFamily="18" charset="0"/>
                <a:cs typeface="Times" panose="02020603050405020304" pitchFamily="18" charset="0"/>
              </a:rPr>
            </a:br>
            <a:r>
              <a:rPr lang="en-US" sz="3700" b="1" dirty="0"/>
              <a:t>Key Line Items</a:t>
            </a:r>
            <a:br>
              <a:rPr lang="en-US" sz="3700" b="1" dirty="0"/>
            </a:br>
            <a:endParaRPr lang="en-US" sz="3700" b="1" dirty="0"/>
          </a:p>
        </p:txBody>
      </p:sp>
      <p:graphicFrame>
        <p:nvGraphicFramePr>
          <p:cNvPr id="10266" name="Rectangle 3">
            <a:extLst>
              <a:ext uri="{FF2B5EF4-FFF2-40B4-BE49-F238E27FC236}">
                <a16:creationId xmlns:a16="http://schemas.microsoft.com/office/drawing/2014/main" id="{829B2CD7-5DA3-F3FF-7120-A5B16FCD25C4}"/>
              </a:ext>
            </a:extLst>
          </p:cNvPr>
          <p:cNvGraphicFramePr>
            <a:graphicFrameLocks noGrp="1"/>
          </p:cNvGraphicFramePr>
          <p:nvPr>
            <p:ph idx="1"/>
            <p:extLst>
              <p:ext uri="{D42A27DB-BD31-4B8C-83A1-F6EECF244321}">
                <p14:modId xmlns:p14="http://schemas.microsoft.com/office/powerpoint/2010/main" val="2734325321"/>
              </p:ext>
            </p:extLst>
          </p:nvPr>
        </p:nvGraphicFramePr>
        <p:xfrm>
          <a:off x="342900" y="990601"/>
          <a:ext cx="845820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1169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0" y="29309"/>
            <a:ext cx="9144000" cy="6857999"/>
          </a:xfrm>
          <a:prstGeom prst="rect">
            <a:avLst/>
          </a:prstGeom>
        </p:spPr>
      </p:pic>
      <p:sp>
        <p:nvSpPr>
          <p:cNvPr id="20482" name="Rectangle 2"/>
          <p:cNvSpPr>
            <a:spLocks noGrp="1" noChangeArrowheads="1"/>
          </p:cNvSpPr>
          <p:nvPr>
            <p:ph type="title"/>
          </p:nvPr>
        </p:nvSpPr>
        <p:spPr>
          <a:xfrm>
            <a:off x="228600" y="76200"/>
            <a:ext cx="8839200" cy="685800"/>
          </a:xfrm>
        </p:spPr>
        <p:txBody>
          <a:bodyPr>
            <a:normAutofit/>
          </a:bodyPr>
          <a:lstStyle/>
          <a:p>
            <a:pPr algn="ctr"/>
            <a:r>
              <a:rPr lang="en-US" altLang="en-US" sz="3600" b="1" dirty="0"/>
              <a:t>FY26-FY27 State Budget/Legislative Concerns</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5795433"/>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HB96, the current state budget, provided no increase in foundation funding. Only small amounts outside the formula.</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Governor vetoed 4 key provisions of HB96 that would have heavily impacted school local revenue and cash balances.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More importantly, there are still 17 (12 house and 5 senate) proposed laws to impact local property taxes and/or valuations that could reduce local funding for all public schools in Ohio.</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The Governors Tax Reform Work Group currently reviewing ways to stop property tax increases…primarily in school districts.</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Proposals from the Work Group and/or future legislative actions seem imminent that would impact property taxes, which are 26.3% of our revenue.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lang="en-US" sz="2400" dirty="0">
                <a:latin typeface="Calibri" panose="020F0502020204030204"/>
              </a:rPr>
              <a:t>Also, HB96 included a Piggyback Tax Exemptions law that allows County Commissioners to give a 2</a:t>
            </a:r>
            <a:r>
              <a:rPr lang="en-US" sz="2400" baseline="30000" dirty="0">
                <a:latin typeface="Calibri" panose="020F0502020204030204"/>
              </a:rPr>
              <a:t>nd</a:t>
            </a:r>
            <a:r>
              <a:rPr lang="en-US" sz="2400" dirty="0">
                <a:latin typeface="Calibri" panose="020F0502020204030204"/>
              </a:rPr>
              <a:t> tax credit for Homestead and Homeowners 2.5% credit without reimbursement. This could cost our district $248,930 if approved by our commissioners.</a:t>
            </a:r>
            <a:endParaRPr kumimoji="0" lang="en-US" sz="2400" b="0" i="0" u="none" strike="noStrike" kern="1200" cap="none" spc="0" normalizeH="0" baseline="0" noProof="0" dirty="0">
              <a:ln>
                <a:noFill/>
              </a:ln>
              <a:effectLst/>
              <a:uLnTx/>
              <a:uFillTx/>
              <a:latin typeface="Calibri" panose="020F0502020204030204"/>
              <a:ea typeface="+mn-ea"/>
              <a:cs typeface="+mn-cs"/>
            </a:endParaRPr>
          </a:p>
        </p:txBody>
      </p:sp>
    </p:spTree>
    <p:extLst>
      <p:ext uri="{BB962C8B-B14F-4D97-AF65-F5344CB8AC3E}">
        <p14:creationId xmlns:p14="http://schemas.microsoft.com/office/powerpoint/2010/main" val="3530088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8EEC740-1328-4969-94C3-702D0200A093}"/>
              </a:ext>
            </a:extLst>
          </p:cNvPr>
          <p:cNvPicPr>
            <a:picLocks noChangeAspect="1"/>
          </p:cNvPicPr>
          <p:nvPr/>
        </p:nvPicPr>
        <p:blipFill>
          <a:blip r:embed="rId3"/>
          <a:stretch>
            <a:fillRect/>
          </a:stretch>
        </p:blipFill>
        <p:spPr>
          <a:xfrm>
            <a:off x="451521" y="304801"/>
            <a:ext cx="8311479" cy="6301870"/>
          </a:xfrm>
          <a:prstGeom prst="rect">
            <a:avLst/>
          </a:prstGeom>
        </p:spPr>
      </p:pic>
      <p:sp>
        <p:nvSpPr>
          <p:cNvPr id="3" name="TextBox 2">
            <a:extLst>
              <a:ext uri="{FF2B5EF4-FFF2-40B4-BE49-F238E27FC236}">
                <a16:creationId xmlns:a16="http://schemas.microsoft.com/office/drawing/2014/main" id="{47AE8CC1-2240-485C-9873-421A5C3AA265}"/>
              </a:ext>
            </a:extLst>
          </p:cNvPr>
          <p:cNvSpPr txBox="1"/>
          <p:nvPr/>
        </p:nvSpPr>
        <p:spPr>
          <a:xfrm rot="19315621">
            <a:off x="770548" y="2957106"/>
            <a:ext cx="7720383" cy="523220"/>
          </a:xfrm>
          <a:prstGeom prst="rect">
            <a:avLst/>
          </a:prstGeom>
          <a:noFill/>
        </p:spPr>
        <p:txBody>
          <a:bodyPr wrap="none" rtlCol="0">
            <a:spAutoFit/>
          </a:bodyPr>
          <a:lstStyle/>
          <a:p>
            <a:r>
              <a:rPr lang="en-US" sz="2800" b="1" dirty="0">
                <a:solidFill>
                  <a:srgbClr val="FF0000"/>
                </a:solidFill>
              </a:rPr>
              <a:t>STILL ONGOING DUE TO VETO OVERRIDES</a:t>
            </a:r>
          </a:p>
        </p:txBody>
      </p:sp>
    </p:spTree>
    <p:extLst>
      <p:ext uri="{BB962C8B-B14F-4D97-AF65-F5344CB8AC3E}">
        <p14:creationId xmlns:p14="http://schemas.microsoft.com/office/powerpoint/2010/main" val="2619507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D45D722-8EC8-24B7-CBF4-D1BC1E7FA1EB}"/>
              </a:ext>
            </a:extLst>
          </p:cNvPr>
          <p:cNvPicPr>
            <a:picLocks noChangeAspect="1"/>
          </p:cNvPicPr>
          <p:nvPr/>
        </p:nvPicPr>
        <p:blipFill>
          <a:blip r:embed="rId3">
            <a:duotone>
              <a:prstClr val="black"/>
              <a:schemeClr val="tx2">
                <a:tint val="45000"/>
                <a:satMod val="400000"/>
              </a:schemeClr>
            </a:duotone>
          </a:blip>
          <a:stretch>
            <a:fillRect/>
          </a:stretch>
        </p:blipFill>
        <p:spPr>
          <a:xfrm>
            <a:off x="52754" y="23447"/>
            <a:ext cx="9144000" cy="6857999"/>
          </a:xfrm>
          <a:prstGeom prst="rect">
            <a:avLst/>
          </a:prstGeom>
        </p:spPr>
      </p:pic>
      <p:sp>
        <p:nvSpPr>
          <p:cNvPr id="20482" name="Rectangle 2"/>
          <p:cNvSpPr>
            <a:spLocks noGrp="1" noChangeArrowheads="1"/>
          </p:cNvSpPr>
          <p:nvPr>
            <p:ph type="title"/>
          </p:nvPr>
        </p:nvSpPr>
        <p:spPr>
          <a:xfrm>
            <a:off x="228600" y="76200"/>
            <a:ext cx="8839200" cy="685800"/>
          </a:xfrm>
        </p:spPr>
        <p:txBody>
          <a:bodyPr>
            <a:normAutofit/>
          </a:bodyPr>
          <a:lstStyle/>
          <a:p>
            <a:pPr algn="ctr"/>
            <a:r>
              <a:rPr lang="en-US" altLang="en-US" sz="3600" b="1" dirty="0"/>
              <a:t>FY26-FY27 State Budget/Legislative Concerns</a:t>
            </a:r>
          </a:p>
        </p:txBody>
      </p:sp>
      <p:sp>
        <p:nvSpPr>
          <p:cNvPr id="9" name="TextBox 8">
            <a:extLst>
              <a:ext uri="{FF2B5EF4-FFF2-40B4-BE49-F238E27FC236}">
                <a16:creationId xmlns:a16="http://schemas.microsoft.com/office/drawing/2014/main" id="{A452FC56-164F-4F5B-B9F3-E9B93E9A10A3}"/>
              </a:ext>
            </a:extLst>
          </p:cNvPr>
          <p:cNvSpPr txBox="1"/>
          <p:nvPr/>
        </p:nvSpPr>
        <p:spPr>
          <a:xfrm>
            <a:off x="216877" y="855785"/>
            <a:ext cx="8686800" cy="4976747"/>
          </a:xfrm>
          <a:prstGeom prst="rect">
            <a:avLst/>
          </a:prstGeom>
          <a:noFill/>
        </p:spPr>
        <p:txBody>
          <a:bodyPr wrap="square">
            <a:spAutoFit/>
          </a:bodyPr>
          <a:lstStyle/>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The House voted in July to override one of the Governors Veto’s on levy types. The Senate concurred with the one vote override on October 1.</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The Senate can act all the way to December 31, 2026. In essence, portions of HB96 may not be final until that date.</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The “Taxpayers Freedom Trilogy Act” was introduced in August, they are HB420, HB421, and HB422. These bills, if passed into law, would eliminate continuing levies, potentially set aside inside millage, and create more than 50% approval margins for new levy approval. All would be devastating to our local revenues we count on to educate our children.</a:t>
            </a:r>
          </a:p>
          <a:p>
            <a:pPr marL="342900" marR="0" lvl="0" indent="-342900" algn="l" defTabSz="457200" rtl="0" eaLnBrk="1" fontAlgn="auto" latinLnBrk="0" hangingPunct="1">
              <a:lnSpc>
                <a:spcPct val="90000"/>
              </a:lnSpc>
              <a:spcBef>
                <a:spcPts val="6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effectLst/>
                <a:uLnTx/>
                <a:uFillTx/>
                <a:latin typeface="Calibri" panose="020F0502020204030204"/>
                <a:ea typeface="+mn-ea"/>
                <a:cs typeface="+mn-cs"/>
              </a:rPr>
              <a:t>Any changes, which could be significant to state funding and property taxes will need to be watched and evaluated carefully and planned for in our forecast.</a:t>
            </a:r>
          </a:p>
        </p:txBody>
      </p:sp>
    </p:spTree>
    <p:extLst>
      <p:ext uri="{BB962C8B-B14F-4D97-AF65-F5344CB8AC3E}">
        <p14:creationId xmlns:p14="http://schemas.microsoft.com/office/powerpoint/2010/main" val="287495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lose-up of calculator and data">
            <a:extLst>
              <a:ext uri="{FF2B5EF4-FFF2-40B4-BE49-F238E27FC236}">
                <a16:creationId xmlns:a16="http://schemas.microsoft.com/office/drawing/2014/main" id="{76B83A38-CE9A-069A-8CFE-098EE20A599F}"/>
              </a:ext>
            </a:extLst>
          </p:cNvPr>
          <p:cNvPicPr>
            <a:picLocks noChangeAspect="1"/>
          </p:cNvPicPr>
          <p:nvPr/>
        </p:nvPicPr>
        <p:blipFill>
          <a:blip r:embed="rId4" cstate="print">
            <a:alphaModFix amt="31000"/>
            <a:duotone>
              <a:prstClr val="black"/>
              <a:schemeClr val="tx2">
                <a:tint val="45000"/>
                <a:satMod val="400000"/>
              </a:schemeClr>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841" y="0"/>
            <a:ext cx="9138318" cy="6858000"/>
          </a:xfrm>
          <a:prstGeom prst="rect">
            <a:avLst/>
          </a:prstGeom>
        </p:spPr>
      </p:pic>
      <p:sp>
        <p:nvSpPr>
          <p:cNvPr id="15362" name="Rectangle 2"/>
          <p:cNvSpPr>
            <a:spLocks noGrp="1" noChangeArrowheads="1"/>
          </p:cNvSpPr>
          <p:nvPr>
            <p:ph type="title"/>
          </p:nvPr>
        </p:nvSpPr>
        <p:spPr/>
        <p:txBody>
          <a:bodyPr>
            <a:normAutofit fontScale="90000"/>
          </a:bodyPr>
          <a:lstStyle/>
          <a:p>
            <a:pPr algn="ctr" eaLnBrk="1" hangingPunct="1"/>
            <a:r>
              <a:rPr lang="en-US" altLang="en-US" b="1" dirty="0"/>
              <a:t>Revenue vs Expenditure</a:t>
            </a:r>
            <a:br>
              <a:rPr lang="en-US" altLang="en-US" b="1" dirty="0"/>
            </a:br>
            <a:endParaRPr lang="en-US" altLang="en-US" b="1" dirty="0"/>
          </a:p>
        </p:txBody>
      </p:sp>
      <p:sp>
        <p:nvSpPr>
          <p:cNvPr id="15363" name="Text Box 10"/>
          <p:cNvSpPr txBox="1">
            <a:spLocks noChangeArrowheads="1"/>
          </p:cNvSpPr>
          <p:nvPr/>
        </p:nvSpPr>
        <p:spPr bwMode="auto">
          <a:xfrm>
            <a:off x="776287" y="5077361"/>
            <a:ext cx="759142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Font typeface="Arial" charset="0"/>
              <a:buChar char="•"/>
              <a:defRPr sz="3200">
                <a:solidFill>
                  <a:schemeClr val="tx1"/>
                </a:solidFill>
                <a:latin typeface="Arial" charset="0"/>
              </a:defRPr>
            </a:lvl1pPr>
            <a:lvl2pPr marL="742950" indent="-285750" eaLnBrk="0" hangingPunct="0">
              <a:spcBef>
                <a:spcPct val="20000"/>
              </a:spcBef>
              <a:buFont typeface="Arial" charset="0"/>
              <a:buChar char="–"/>
              <a:defRPr sz="2800">
                <a:solidFill>
                  <a:schemeClr val="tx1"/>
                </a:solidFill>
                <a:latin typeface="Arial" charset="0"/>
              </a:defRPr>
            </a:lvl2pPr>
            <a:lvl3pPr marL="1143000" indent="-228600" eaLnBrk="0" hangingPunct="0">
              <a:spcBef>
                <a:spcPct val="20000"/>
              </a:spcBef>
              <a:buFont typeface="Arial" charset="0"/>
              <a:buChar char="•"/>
              <a:defRPr sz="2400">
                <a:solidFill>
                  <a:schemeClr val="tx1"/>
                </a:solidFill>
                <a:latin typeface="Arial" charset="0"/>
              </a:defRPr>
            </a:lvl3pPr>
            <a:lvl4pPr marL="1600200" indent="-228600" eaLnBrk="0" hangingPunct="0">
              <a:spcBef>
                <a:spcPct val="20000"/>
              </a:spcBef>
              <a:buFont typeface="Arial" charset="0"/>
              <a:buChar char="–"/>
              <a:defRPr sz="2000">
                <a:solidFill>
                  <a:schemeClr val="tx1"/>
                </a:solidFill>
                <a:latin typeface="Arial" charset="0"/>
              </a:defRPr>
            </a:lvl4pPr>
            <a:lvl5pPr marL="2057400" indent="-228600" eaLnBrk="0" hangingPunct="0">
              <a:spcBef>
                <a:spcPct val="20000"/>
              </a:spcBef>
              <a:buFont typeface="Arial" charset="0"/>
              <a:buChar char="»"/>
              <a:defRPr sz="2000">
                <a:solidFill>
                  <a:schemeClr val="tx1"/>
                </a:solidFill>
                <a:latin typeface="Arial" charset="0"/>
              </a:defRPr>
            </a:lvl5pPr>
            <a:lvl6pPr marL="2514600" indent="-228600" eaLnBrk="0" fontAlgn="base" hangingPunct="0">
              <a:spcBef>
                <a:spcPct val="20000"/>
              </a:spcBef>
              <a:spcAft>
                <a:spcPct val="0"/>
              </a:spcAft>
              <a:buFont typeface="Arial" charset="0"/>
              <a:buChar char="»"/>
              <a:defRPr sz="2000">
                <a:solidFill>
                  <a:schemeClr val="tx1"/>
                </a:solidFill>
                <a:latin typeface="Arial" charset="0"/>
              </a:defRPr>
            </a:lvl6pPr>
            <a:lvl7pPr marL="2971800" indent="-228600" eaLnBrk="0" fontAlgn="base" hangingPunct="0">
              <a:spcBef>
                <a:spcPct val="20000"/>
              </a:spcBef>
              <a:spcAft>
                <a:spcPct val="0"/>
              </a:spcAft>
              <a:buFont typeface="Arial" charset="0"/>
              <a:buChar char="»"/>
              <a:defRPr sz="2000">
                <a:solidFill>
                  <a:schemeClr val="tx1"/>
                </a:solidFill>
                <a:latin typeface="Arial" charset="0"/>
              </a:defRPr>
            </a:lvl7pPr>
            <a:lvl8pPr marL="3429000" indent="-228600" eaLnBrk="0" fontAlgn="base" hangingPunct="0">
              <a:spcBef>
                <a:spcPct val="20000"/>
              </a:spcBef>
              <a:spcAft>
                <a:spcPct val="0"/>
              </a:spcAft>
              <a:buFont typeface="Arial" charset="0"/>
              <a:buChar char="»"/>
              <a:defRPr sz="2000">
                <a:solidFill>
                  <a:schemeClr val="tx1"/>
                </a:solidFill>
                <a:latin typeface="Arial" charset="0"/>
              </a:defRPr>
            </a:lvl8pPr>
            <a:lvl9pPr marL="3886200" indent="-228600" eaLnBrk="0" fontAlgn="base" hangingPunct="0">
              <a:spcBef>
                <a:spcPct val="20000"/>
              </a:spcBef>
              <a:spcAft>
                <a:spcPct val="0"/>
              </a:spcAft>
              <a:buFont typeface="Arial" charset="0"/>
              <a:buChar char="»"/>
              <a:defRPr sz="2000">
                <a:solidFill>
                  <a:schemeClr val="tx1"/>
                </a:solidFill>
                <a:latin typeface="Arial" charset="0"/>
              </a:defRPr>
            </a:lvl9pPr>
          </a:lstStyle>
          <a:p>
            <a:pPr>
              <a:spcBef>
                <a:spcPct val="0"/>
              </a:spcBef>
              <a:buFont typeface="Wingdings" panose="05000000000000000000" pitchFamily="2" charset="2"/>
              <a:buChar char="Ø"/>
            </a:pPr>
            <a:r>
              <a:rPr lang="en-US" altLang="en-US" sz="2000" dirty="0">
                <a:latin typeface="+mn-lt"/>
              </a:rPr>
              <a:t>Spending more than bringing in began in FY24 and will continue throughout the forecast.</a:t>
            </a:r>
          </a:p>
          <a:p>
            <a:pPr>
              <a:spcBef>
                <a:spcPct val="0"/>
              </a:spcBef>
              <a:buFont typeface="Wingdings" panose="05000000000000000000" pitchFamily="2" charset="2"/>
              <a:buChar char="Ø"/>
            </a:pPr>
            <a:r>
              <a:rPr lang="en-US" altLang="en-US" sz="2000" dirty="0">
                <a:latin typeface="+mn-lt"/>
              </a:rPr>
              <a:t>Ending cash drops sharply in FY27 due to levy expiration.</a:t>
            </a:r>
          </a:p>
          <a:p>
            <a:pPr>
              <a:spcBef>
                <a:spcPct val="0"/>
              </a:spcBef>
              <a:buFont typeface="Wingdings" panose="05000000000000000000" pitchFamily="2" charset="2"/>
              <a:buChar char="Ø"/>
            </a:pPr>
            <a:r>
              <a:rPr lang="en-US" altLang="en-US" sz="2000" dirty="0">
                <a:latin typeface="+mn-lt"/>
              </a:rPr>
              <a:t>We are working to have expenses match revenues. </a:t>
            </a:r>
          </a:p>
          <a:p>
            <a:pPr>
              <a:spcBef>
                <a:spcPct val="0"/>
              </a:spcBef>
              <a:buFont typeface="Wingdings" panose="05000000000000000000" pitchFamily="2" charset="2"/>
              <a:buChar char="Ø"/>
            </a:pPr>
            <a:r>
              <a:rPr lang="en-US" altLang="en-US" sz="2000" dirty="0">
                <a:latin typeface="+mn-lt"/>
              </a:rPr>
              <a:t>Dip in FY23 due to using ESSER funds to help General Fund.</a:t>
            </a:r>
          </a:p>
        </p:txBody>
      </p:sp>
      <p:graphicFrame>
        <p:nvGraphicFramePr>
          <p:cNvPr id="2" name="Object 1">
            <a:extLst>
              <a:ext uri="{FF2B5EF4-FFF2-40B4-BE49-F238E27FC236}">
                <a16:creationId xmlns:a16="http://schemas.microsoft.com/office/drawing/2014/main" id="{87AE0D41-4C6D-30BD-6784-3675593621D3}"/>
              </a:ext>
            </a:extLst>
          </p:cNvPr>
          <p:cNvGraphicFramePr>
            <a:graphicFrameLocks noChangeAspect="1"/>
          </p:cNvGraphicFramePr>
          <p:nvPr>
            <p:extLst>
              <p:ext uri="{D42A27DB-BD31-4B8C-83A1-F6EECF244321}">
                <p14:modId xmlns:p14="http://schemas.microsoft.com/office/powerpoint/2010/main" val="3119740621"/>
              </p:ext>
            </p:extLst>
          </p:nvPr>
        </p:nvGraphicFramePr>
        <p:xfrm>
          <a:off x="625475" y="1106488"/>
          <a:ext cx="7893050" cy="3735387"/>
        </p:xfrm>
        <a:graphic>
          <a:graphicData uri="http://schemas.openxmlformats.org/presentationml/2006/ole">
            <mc:AlternateContent xmlns:mc="http://schemas.openxmlformats.org/markup-compatibility/2006">
              <mc:Choice xmlns:v="urn:schemas-microsoft-com:vml" Requires="v">
                <p:oleObj spid="_x0000_s1034" name="Worksheet" r:id="rId6" imgW="8753397" imgH="4143463" progId="Excel.Sheet.12">
                  <p:link updateAutomatic="1"/>
                </p:oleObj>
              </mc:Choice>
              <mc:Fallback>
                <p:oleObj name="Worksheet" r:id="rId6" imgW="8753397" imgH="4143463" progId="Excel.Sheet.12">
                  <p:link updateAutomatic="1"/>
                  <p:pic>
                    <p:nvPicPr>
                      <p:cNvPr id="6149" name="Object 1"/>
                      <p:cNvPicPr>
                        <a:picLocks noChangeAspect="1" noChangeArrowheads="1"/>
                      </p:cNvPicPr>
                      <p:nvPr/>
                    </p:nvPicPr>
                    <p:blipFill>
                      <a:blip r:embed="rId7"/>
                      <a:srcRect/>
                      <a:stretch>
                        <a:fillRect/>
                      </a:stretch>
                    </p:blipFill>
                    <p:spPr bwMode="auto">
                      <a:xfrm>
                        <a:off x="625475" y="1106488"/>
                        <a:ext cx="7893050" cy="373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Custom 4">
      <a:dk1>
        <a:srgbClr val="000000"/>
      </a:dk1>
      <a:lt1>
        <a:srgbClr val="6CC0FE"/>
      </a:lt1>
      <a:dk2>
        <a:srgbClr val="800000"/>
      </a:dk2>
      <a:lt2>
        <a:srgbClr val="7F7F7F"/>
      </a:lt2>
      <a:accent1>
        <a:srgbClr val="005390"/>
      </a:accent1>
      <a:accent2>
        <a:srgbClr val="E1F2FE"/>
      </a:accent2>
      <a:accent3>
        <a:srgbClr val="E1F2FE"/>
      </a:accent3>
      <a:accent4>
        <a:srgbClr val="E1F2FE"/>
      </a:accent4>
      <a:accent5>
        <a:srgbClr val="E1F2FE"/>
      </a:accent5>
      <a:accent6>
        <a:srgbClr val="FF1919"/>
      </a:accent6>
      <a:hlink>
        <a:srgbClr val="EBF25A"/>
      </a:hlink>
      <a:folHlink>
        <a:srgbClr val="FFFE5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3241</TotalTime>
  <Words>1346</Words>
  <Application>Microsoft Office PowerPoint</Application>
  <PresentationFormat>On-screen Show (4:3)</PresentationFormat>
  <Paragraphs>95</Paragraphs>
  <Slides>18</Slides>
  <Notes>10</Notes>
  <HiddenSlides>0</HiddenSlides>
  <MMClips>0</MMClips>
  <ScaleCrop>false</ScaleCrop>
  <HeadingPairs>
    <vt:vector size="8" baseType="variant">
      <vt:variant>
        <vt:lpstr>Fonts Used</vt:lpstr>
      </vt:variant>
      <vt:variant>
        <vt:i4>5</vt:i4>
      </vt:variant>
      <vt:variant>
        <vt:lpstr>Theme</vt:lpstr>
      </vt:variant>
      <vt:variant>
        <vt:i4>1</vt:i4>
      </vt:variant>
      <vt:variant>
        <vt:lpstr>Links</vt:lpstr>
      </vt:variant>
      <vt:variant>
        <vt:i4>7</vt:i4>
      </vt:variant>
      <vt:variant>
        <vt:lpstr>Slide Titles</vt:lpstr>
      </vt:variant>
      <vt:variant>
        <vt:i4>18</vt:i4>
      </vt:variant>
    </vt:vector>
  </HeadingPairs>
  <TitlesOfParts>
    <vt:vector size="31" baseType="lpstr">
      <vt:lpstr>Arial</vt:lpstr>
      <vt:lpstr>Calibri</vt:lpstr>
      <vt:lpstr>Calibri Light</vt:lpstr>
      <vt:lpstr>Times</vt:lpstr>
      <vt:lpstr>Wingdings</vt:lpstr>
      <vt:lpstr>Office Theme</vt:lpstr>
      <vt:lpstr>\\CMHFS\K12$\SHARED\Forecasts\Galion\Galion.xlsx!Graphs![Galion.xlsx]Graphs Chart 804</vt:lpstr>
      <vt:lpstr>\\CMHFS\K12$\SHARED\Forecasts\Galion\Galion.xlsx!Graphs![Galion.xlsx]Graphs Chart 2</vt:lpstr>
      <vt:lpstr>\\CMHFS\K12$\SHARED\Forecasts\Galion\Galion.xlsx!Graphs![Galion.xlsx]Graphs Chart 5</vt:lpstr>
      <vt:lpstr>\\CMHFS\K12$\SHARED\Forecasts\Galion\Galion.xlsx!Graphs![Galion.xlsx]Graphs Chart 3</vt:lpstr>
      <vt:lpstr>\\CMHFS\K12$\SHARED\Forecasts\Galion\Galion.xlsx!Graphs![Galion.xlsx]Graphs Chart 7</vt:lpstr>
      <vt:lpstr>\\CMHFS\K12$\SHARED\Forecasts\Galion\Galion.xlsx!Graphs![Galion.xlsx]Graphs Chart 9</vt:lpstr>
      <vt:lpstr>\\CMHFS\K12$\SHARED\Forecasts\Galion\Galion.xlsx!Graphs![Galion.xlsx]Graphs Chart 2</vt:lpstr>
      <vt:lpstr>General Fund  Five Year Forecast  July 1, 2025 Through June 30, 2030  October 8, 2025  Presented By:  Shannon King, Treasurer</vt:lpstr>
      <vt:lpstr>O.R.C. and O.A.C. Requirements </vt:lpstr>
      <vt:lpstr>Purposes and Objectives of the Forecast </vt:lpstr>
      <vt:lpstr>Before we get to the numbers … </vt:lpstr>
      <vt:lpstr> Key Line Items </vt:lpstr>
      <vt:lpstr>FY26-FY27 State Budget/Legislative Concerns</vt:lpstr>
      <vt:lpstr>PowerPoint Presentation</vt:lpstr>
      <vt:lpstr>FY26-FY27 State Budget/Legislative Concerns</vt:lpstr>
      <vt:lpstr>Revenue vs Expenditure </vt:lpstr>
      <vt:lpstr>Ending Cash Balance</vt:lpstr>
      <vt:lpstr>Est. General Fund Revenue Sources FY26</vt:lpstr>
      <vt:lpstr>Local vs. State Funding</vt:lpstr>
      <vt:lpstr>Operating Revenue</vt:lpstr>
      <vt:lpstr>Est. General Fund Expenditures FY26</vt:lpstr>
      <vt:lpstr>General Fund Expenditures By Object FY23 through Est. FY30</vt:lpstr>
      <vt:lpstr>Ending Cash Balance  </vt:lpstr>
      <vt:lpstr>Our District Financial Story Overview</vt:lpstr>
      <vt:lpstr>Thank You for Listening</vt:lpstr>
    </vt:vector>
  </TitlesOfParts>
  <Company>Dublin City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Mohr</dc:creator>
  <cp:lastModifiedBy>Christopher Mohr</cp:lastModifiedBy>
  <cp:revision>388</cp:revision>
  <dcterms:created xsi:type="dcterms:W3CDTF">2008-09-06T13:13:23Z</dcterms:created>
  <dcterms:modified xsi:type="dcterms:W3CDTF">2025-10-02T19:18:45Z</dcterms:modified>
</cp:coreProperties>
</file>