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handoutMasterIdLst>
    <p:handoutMasterId r:id="rId14"/>
  </p:handoutMasterIdLst>
  <p:sldIdLst>
    <p:sldId id="257" r:id="rId2"/>
    <p:sldId id="292" r:id="rId3"/>
    <p:sldId id="259" r:id="rId4"/>
    <p:sldId id="263" r:id="rId5"/>
    <p:sldId id="260" r:id="rId6"/>
    <p:sldId id="293" r:id="rId7"/>
    <p:sldId id="261" r:id="rId8"/>
    <p:sldId id="262" r:id="rId9"/>
    <p:sldId id="266" r:id="rId10"/>
    <p:sldId id="282" r:id="rId11"/>
    <p:sldId id="285" r:id="rId12"/>
    <p:sldId id="281" r:id="rId13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FF4F9"/>
    <a:srgbClr val="FFFFFF"/>
    <a:srgbClr val="FFE5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657" autoAdjust="0"/>
    <p:restoredTop sz="90888" autoAdjust="0"/>
  </p:normalViewPr>
  <p:slideViewPr>
    <p:cSldViewPr>
      <p:cViewPr varScale="1">
        <p:scale>
          <a:sx n="117" d="100"/>
          <a:sy n="117" d="100"/>
        </p:scale>
        <p:origin x="126" y="5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ime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Times"/>
              </a:defRPr>
            </a:lvl1pPr>
          </a:lstStyle>
          <a:p>
            <a:pPr>
              <a:defRPr/>
            </a:pPr>
            <a:fld id="{236C4EE2-01C7-4C2C-8836-BE88F2C8AF28}" type="datetimeFigureOut">
              <a:rPr lang="en-US"/>
              <a:pPr>
                <a:defRPr/>
              </a:pPr>
              <a:t>5/9/2021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ime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8DEBB3E-265B-44B0-9FE7-7B950B875ED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"/>
              </a:endParaRPr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16" name="Rectangle 14"/>
            <p:cNvSpPr>
              <a:spLocks noChangeArrowheads="1"/>
            </p:cNvSpPr>
            <p:nvPr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17" name="Rectangle 15"/>
            <p:cNvSpPr>
              <a:spLocks noChangeArrowheads="1"/>
            </p:cNvSpPr>
            <p:nvPr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"/>
              </a:endParaRPr>
            </a:p>
          </p:txBody>
        </p:sp>
        <p:sp>
          <p:nvSpPr>
            <p:cNvPr id="18" name="Rectangle 16"/>
            <p:cNvSpPr>
              <a:spLocks noChangeArrowheads="1"/>
            </p:cNvSpPr>
            <p:nvPr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19" name="Rectangle 17"/>
            <p:cNvSpPr>
              <a:spLocks noChangeArrowheads="1"/>
            </p:cNvSpPr>
            <p:nvPr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"/>
              </a:endParaRPr>
            </a:p>
          </p:txBody>
        </p:sp>
        <p:sp>
          <p:nvSpPr>
            <p:cNvPr id="20" name="Rectangle 18"/>
            <p:cNvSpPr>
              <a:spLocks noChangeArrowheads="1"/>
            </p:cNvSpPr>
            <p:nvPr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21" name="Rectangle 19"/>
            <p:cNvSpPr>
              <a:spLocks noChangeArrowheads="1"/>
            </p:cNvSpPr>
            <p:nvPr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"/>
              </a:endParaRPr>
            </a:p>
          </p:txBody>
        </p:sp>
        <p:sp>
          <p:nvSpPr>
            <p:cNvPr id="22" name="Rectangle 20"/>
            <p:cNvSpPr>
              <a:spLocks noChangeArrowheads="1"/>
            </p:cNvSpPr>
            <p:nvPr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23" name="Rectangle 21"/>
            <p:cNvSpPr>
              <a:spLocks noChangeArrowheads="1"/>
            </p:cNvSpPr>
            <p:nvPr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hidden">
            <a:xfrm>
              <a:off x="1" y="3875"/>
              <a:ext cx="5760" cy="445"/>
            </a:xfrm>
            <a:custGeom>
              <a:avLst/>
              <a:gdLst>
                <a:gd name="T0" fmla="*/ 5700 w 5760"/>
                <a:gd name="T1" fmla="*/ 86 h 445"/>
                <a:gd name="T2" fmla="*/ 5508 w 5760"/>
                <a:gd name="T3" fmla="*/ 86 h 445"/>
                <a:gd name="T4" fmla="*/ 5454 w 5760"/>
                <a:gd name="T5" fmla="*/ 76 h 445"/>
                <a:gd name="T6" fmla="*/ 5448 w 5760"/>
                <a:gd name="T7" fmla="*/ 65 h 445"/>
                <a:gd name="T8" fmla="*/ 5442 w 5760"/>
                <a:gd name="T9" fmla="*/ 44 h 445"/>
                <a:gd name="T10" fmla="*/ 5414 w 5760"/>
                <a:gd name="T11" fmla="*/ 18 h 445"/>
                <a:gd name="T12" fmla="*/ 5332 w 5760"/>
                <a:gd name="T13" fmla="*/ 7 h 445"/>
                <a:gd name="T14" fmla="*/ 5051 w 5760"/>
                <a:gd name="T15" fmla="*/ 22 h 445"/>
                <a:gd name="T16" fmla="*/ 4986 w 5760"/>
                <a:gd name="T17" fmla="*/ 55 h 445"/>
                <a:gd name="T18" fmla="*/ 4854 w 5760"/>
                <a:gd name="T19" fmla="*/ 102 h 445"/>
                <a:gd name="T20" fmla="*/ 4740 w 5760"/>
                <a:gd name="T21" fmla="*/ 112 h 445"/>
                <a:gd name="T22" fmla="*/ 4662 w 5760"/>
                <a:gd name="T23" fmla="*/ 91 h 445"/>
                <a:gd name="T24" fmla="*/ 4598 w 5760"/>
                <a:gd name="T25" fmla="*/ 25 h 445"/>
                <a:gd name="T26" fmla="*/ 4514 w 5760"/>
                <a:gd name="T27" fmla="*/ 9 h 445"/>
                <a:gd name="T28" fmla="*/ 4410 w 5760"/>
                <a:gd name="T29" fmla="*/ 39 h 445"/>
                <a:gd name="T30" fmla="*/ 4236 w 5760"/>
                <a:gd name="T31" fmla="*/ 81 h 445"/>
                <a:gd name="T32" fmla="*/ 4020 w 5760"/>
                <a:gd name="T33" fmla="*/ 102 h 445"/>
                <a:gd name="T34" fmla="*/ 3810 w 5760"/>
                <a:gd name="T35" fmla="*/ 102 h 445"/>
                <a:gd name="T36" fmla="*/ 3654 w 5760"/>
                <a:gd name="T37" fmla="*/ 76 h 445"/>
                <a:gd name="T38" fmla="*/ 3594 w 5760"/>
                <a:gd name="T39" fmla="*/ 50 h 445"/>
                <a:gd name="T40" fmla="*/ 3528 w 5760"/>
                <a:gd name="T41" fmla="*/ 44 h 445"/>
                <a:gd name="T42" fmla="*/ 3480 w 5760"/>
                <a:gd name="T43" fmla="*/ 55 h 445"/>
                <a:gd name="T44" fmla="*/ 3420 w 5760"/>
                <a:gd name="T45" fmla="*/ 76 h 445"/>
                <a:gd name="T46" fmla="*/ 3048 w 5760"/>
                <a:gd name="T47" fmla="*/ 112 h 445"/>
                <a:gd name="T48" fmla="*/ 2844 w 5760"/>
                <a:gd name="T49" fmla="*/ 128 h 445"/>
                <a:gd name="T50" fmla="*/ 2742 w 5760"/>
                <a:gd name="T51" fmla="*/ 117 h 445"/>
                <a:gd name="T52" fmla="*/ 2710 w 5760"/>
                <a:gd name="T53" fmla="*/ 56 h 445"/>
                <a:gd name="T54" fmla="*/ 2658 w 5760"/>
                <a:gd name="T55" fmla="*/ 50 h 445"/>
                <a:gd name="T56" fmla="*/ 2558 w 5760"/>
                <a:gd name="T57" fmla="*/ 95 h 445"/>
                <a:gd name="T58" fmla="*/ 2444 w 5760"/>
                <a:gd name="T59" fmla="*/ 109 h 445"/>
                <a:gd name="T60" fmla="*/ 2322 w 5760"/>
                <a:gd name="T61" fmla="*/ 91 h 445"/>
                <a:gd name="T62" fmla="*/ 2274 w 5760"/>
                <a:gd name="T63" fmla="*/ 70 h 445"/>
                <a:gd name="T64" fmla="*/ 2185 w 5760"/>
                <a:gd name="T65" fmla="*/ 3 h 445"/>
                <a:gd name="T66" fmla="*/ 2048 w 5760"/>
                <a:gd name="T67" fmla="*/ 64 h 445"/>
                <a:gd name="T68" fmla="*/ 1794 w 5760"/>
                <a:gd name="T69" fmla="*/ 102 h 445"/>
                <a:gd name="T70" fmla="*/ 1560 w 5760"/>
                <a:gd name="T71" fmla="*/ 91 h 445"/>
                <a:gd name="T72" fmla="*/ 1482 w 5760"/>
                <a:gd name="T73" fmla="*/ 76 h 445"/>
                <a:gd name="T74" fmla="*/ 1428 w 5760"/>
                <a:gd name="T75" fmla="*/ 50 h 445"/>
                <a:gd name="T76" fmla="*/ 1374 w 5760"/>
                <a:gd name="T77" fmla="*/ 44 h 445"/>
                <a:gd name="T78" fmla="*/ 1308 w 5760"/>
                <a:gd name="T79" fmla="*/ 55 h 445"/>
                <a:gd name="T80" fmla="*/ 1140 w 5760"/>
                <a:gd name="T81" fmla="*/ 107 h 445"/>
                <a:gd name="T82" fmla="*/ 948 w 5760"/>
                <a:gd name="T83" fmla="*/ 143 h 445"/>
                <a:gd name="T84" fmla="*/ 708 w 5760"/>
                <a:gd name="T85" fmla="*/ 138 h 445"/>
                <a:gd name="T86" fmla="*/ 534 w 5760"/>
                <a:gd name="T87" fmla="*/ 96 h 445"/>
                <a:gd name="T88" fmla="*/ 444 w 5760"/>
                <a:gd name="T89" fmla="*/ 55 h 445"/>
                <a:gd name="T90" fmla="*/ 396 w 5760"/>
                <a:gd name="T91" fmla="*/ 34 h 445"/>
                <a:gd name="T92" fmla="*/ 378 w 5760"/>
                <a:gd name="T93" fmla="*/ 39 h 445"/>
                <a:gd name="T94" fmla="*/ 342 w 5760"/>
                <a:gd name="T95" fmla="*/ 70 h 445"/>
                <a:gd name="T96" fmla="*/ 288 w 5760"/>
                <a:gd name="T97" fmla="*/ 96 h 445"/>
                <a:gd name="T98" fmla="*/ 192 w 5760"/>
                <a:gd name="T99" fmla="*/ 112 h 445"/>
                <a:gd name="T100" fmla="*/ 90 w 5760"/>
                <a:gd name="T101" fmla="*/ 112 h 445"/>
                <a:gd name="T102" fmla="*/ 0 w 5760"/>
                <a:gd name="T103" fmla="*/ 96 h 445"/>
                <a:gd name="T104" fmla="*/ 5760 w 5760"/>
                <a:gd name="T105" fmla="*/ 445 h 445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hidden">
            <a:xfrm>
              <a:off x="0" y="3867"/>
              <a:ext cx="5770" cy="174"/>
            </a:xfrm>
            <a:custGeom>
              <a:avLst/>
              <a:gdLst/>
              <a:ahLst/>
              <a:cxnLst>
                <a:cxn ang="0">
                  <a:pos x="4993" y="66"/>
                </a:cxn>
                <a:cxn ang="0">
                  <a:pos x="4771" y="132"/>
                </a:cxn>
                <a:cxn ang="0">
                  <a:pos x="4640" y="96"/>
                </a:cxn>
                <a:cxn ang="0">
                  <a:pos x="4598" y="36"/>
                </a:cxn>
                <a:cxn ang="0">
                  <a:pos x="4478" y="30"/>
                </a:cxn>
                <a:cxn ang="0">
                  <a:pos x="4186" y="108"/>
                </a:cxn>
                <a:cxn ang="0">
                  <a:pos x="3815" y="120"/>
                </a:cxn>
                <a:cxn ang="0">
                  <a:pos x="3617" y="72"/>
                </a:cxn>
                <a:cxn ang="0">
                  <a:pos x="3510" y="60"/>
                </a:cxn>
                <a:cxn ang="0">
                  <a:pos x="3336" y="96"/>
                </a:cxn>
                <a:cxn ang="0">
                  <a:pos x="2846" y="150"/>
                </a:cxn>
                <a:cxn ang="0">
                  <a:pos x="2703" y="96"/>
                </a:cxn>
                <a:cxn ang="0">
                  <a:pos x="2619" y="90"/>
                </a:cxn>
                <a:cxn ang="0">
                  <a:pos x="2416" y="132"/>
                </a:cxn>
                <a:cxn ang="0">
                  <a:pos x="2278" y="84"/>
                </a:cxn>
                <a:cxn ang="0">
                  <a:pos x="2151" y="36"/>
                </a:cxn>
                <a:cxn ang="0">
                  <a:pos x="1947" y="120"/>
                </a:cxn>
                <a:cxn ang="0">
                  <a:pos x="1525" y="102"/>
                </a:cxn>
                <a:cxn ang="0">
                  <a:pos x="1429" y="60"/>
                </a:cxn>
                <a:cxn ang="0">
                  <a:pos x="1333" y="60"/>
                </a:cxn>
                <a:cxn ang="0">
                  <a:pos x="1058" y="150"/>
                </a:cxn>
                <a:cxn ang="0">
                  <a:pos x="652" y="150"/>
                </a:cxn>
                <a:cxn ang="0">
                  <a:pos x="442" y="66"/>
                </a:cxn>
                <a:cxn ang="0">
                  <a:pos x="377" y="48"/>
                </a:cxn>
                <a:cxn ang="0">
                  <a:pos x="305" y="108"/>
                </a:cxn>
                <a:cxn ang="0">
                  <a:pos x="144" y="138"/>
                </a:cxn>
                <a:cxn ang="0">
                  <a:pos x="0" y="96"/>
                </a:cxn>
                <a:cxn ang="0">
                  <a:pos x="167" y="120"/>
                </a:cxn>
                <a:cxn ang="0">
                  <a:pos x="323" y="84"/>
                </a:cxn>
                <a:cxn ang="0">
                  <a:pos x="383" y="24"/>
                </a:cxn>
                <a:cxn ang="0">
                  <a:pos x="460" y="60"/>
                </a:cxn>
                <a:cxn ang="0">
                  <a:pos x="706" y="144"/>
                </a:cxn>
                <a:cxn ang="0">
                  <a:pos x="1100" y="120"/>
                </a:cxn>
                <a:cxn ang="0">
                  <a:pos x="1345" y="36"/>
                </a:cxn>
                <a:cxn ang="0">
                  <a:pos x="1441" y="48"/>
                </a:cxn>
                <a:cxn ang="0">
                  <a:pos x="1561" y="90"/>
                </a:cxn>
                <a:cxn ang="0">
                  <a:pos x="1971" y="96"/>
                </a:cxn>
                <a:cxn ang="0">
                  <a:pos x="2235" y="3"/>
                </a:cxn>
                <a:cxn ang="0">
                  <a:pos x="2350" y="102"/>
                </a:cxn>
                <a:cxn ang="0">
                  <a:pos x="2559" y="96"/>
                </a:cxn>
                <a:cxn ang="0">
                  <a:pos x="2715" y="24"/>
                </a:cxn>
                <a:cxn ang="0">
                  <a:pos x="2792" y="132"/>
                </a:cxn>
                <a:cxn ang="0">
                  <a:pos x="3127" y="102"/>
                </a:cxn>
                <a:cxn ang="0">
                  <a:pos x="3486" y="48"/>
                </a:cxn>
                <a:cxn ang="0">
                  <a:pos x="3582" y="42"/>
                </a:cxn>
                <a:cxn ang="0">
                  <a:pos x="3731" y="90"/>
                </a:cxn>
                <a:cxn ang="0">
                  <a:pos x="4078" y="102"/>
                </a:cxn>
                <a:cxn ang="0">
                  <a:pos x="4419" y="30"/>
                </a:cxn>
                <a:cxn ang="0">
                  <a:pos x="4574" y="6"/>
                </a:cxn>
                <a:cxn ang="0">
                  <a:pos x="4628" y="60"/>
                </a:cxn>
                <a:cxn ang="0">
                  <a:pos x="4724" y="108"/>
                </a:cxn>
                <a:cxn ang="0">
                  <a:pos x="4927" y="84"/>
                </a:cxn>
                <a:cxn ang="0">
                  <a:pos x="5118" y="14"/>
                </a:cxn>
                <a:cxn ang="0">
                  <a:pos x="5280" y="9"/>
                </a:cxn>
                <a:cxn ang="0">
                  <a:pos x="5453" y="36"/>
                </a:cxn>
                <a:cxn ang="0">
                  <a:pos x="5465" y="72"/>
                </a:cxn>
                <a:cxn ang="0">
                  <a:pos x="5656" y="90"/>
                </a:cxn>
                <a:cxn ang="0">
                  <a:pos x="5710" y="102"/>
                </a:cxn>
                <a:cxn ang="0">
                  <a:pos x="5477" y="90"/>
                </a:cxn>
                <a:cxn ang="0">
                  <a:pos x="5453" y="60"/>
                </a:cxn>
                <a:cxn ang="0">
                  <a:pos x="5393" y="30"/>
                </a:cxn>
                <a:cxn ang="0">
                  <a:pos x="5219" y="24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Times"/>
              </a:endParaRPr>
            </a:p>
          </p:txBody>
        </p:sp>
      </p:grpSp>
      <p:sp>
        <p:nvSpPr>
          <p:cNvPr id="4120" name="Rectangle 2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21" name="Rectangle 2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6" name="Rectangle 26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" name="Rectangle 2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" name="Rectangle 2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5F3896-E0B4-4514-87EB-CB95EE8FCE7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0949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491A42-AE61-4FF8-83FF-F23FC05954F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707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F749F6-CCA1-4CF5-AD15-796BFD3CFD0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0268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C00318-8548-4802-8CB7-868062CE276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68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C803BB-EA3B-416F-9CF8-05D434506C1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861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51FC34-91D8-42B8-AEAC-1498F7CD455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580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5055FF-D686-4402-80D1-47FC271B489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31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6D41B7-85D2-47BC-8A5E-429DBBAE73B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9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314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39268F-35A4-4555-AA1E-551F39D5062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793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01F446-AB28-4BA9-AC6E-57942863B61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114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E06EF7-08E9-4E4A-82AA-74BB2F40CED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2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13D9B2-FFEC-45B1-A194-9E5F36A1239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40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3075" name="Rectangle 3"/>
            <p:cNvSpPr>
              <a:spLocks noChangeArrowheads="1"/>
            </p:cNvSpPr>
            <p:nvPr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"/>
              </a:endParaRPr>
            </a:p>
          </p:txBody>
        </p:sp>
        <p:sp>
          <p:nvSpPr>
            <p:cNvPr id="1033" name="Rectangle 4"/>
            <p:cNvSpPr>
              <a:spLocks noChangeArrowheads="1"/>
            </p:cNvSpPr>
            <p:nvPr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1034" name="Rectangle 5"/>
            <p:cNvSpPr>
              <a:spLocks noChangeArrowheads="1"/>
            </p:cNvSpPr>
            <p:nvPr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1035" name="Rectangle 6"/>
            <p:cNvSpPr>
              <a:spLocks noChangeArrowheads="1"/>
            </p:cNvSpPr>
            <p:nvPr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1036" name="Rectangle 7"/>
            <p:cNvSpPr>
              <a:spLocks noChangeArrowheads="1"/>
            </p:cNvSpPr>
            <p:nvPr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1037" name="Rectangle 8"/>
            <p:cNvSpPr>
              <a:spLocks noChangeArrowheads="1"/>
            </p:cNvSpPr>
            <p:nvPr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3081" name="Rectangle 9"/>
            <p:cNvSpPr>
              <a:spLocks noChangeArrowheads="1"/>
            </p:cNvSpPr>
            <p:nvPr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"/>
              </a:endParaRPr>
            </a:p>
          </p:txBody>
        </p:sp>
        <p:sp>
          <p:nvSpPr>
            <p:cNvPr id="3082" name="Rectangle 10"/>
            <p:cNvSpPr>
              <a:spLocks noChangeArrowheads="1"/>
            </p:cNvSpPr>
            <p:nvPr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"/>
              </a:endParaRPr>
            </a:p>
          </p:txBody>
        </p:sp>
        <p:sp>
          <p:nvSpPr>
            <p:cNvPr id="1040" name="Rectangle 11"/>
            <p:cNvSpPr>
              <a:spLocks noChangeArrowheads="1"/>
            </p:cNvSpPr>
            <p:nvPr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1041" name="Rectangle 12"/>
            <p:cNvSpPr>
              <a:spLocks noChangeArrowheads="1"/>
            </p:cNvSpPr>
            <p:nvPr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1042" name="Rectangle 13"/>
            <p:cNvSpPr>
              <a:spLocks noChangeArrowheads="1"/>
            </p:cNvSpPr>
            <p:nvPr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1043" name="Rectangle 14"/>
            <p:cNvSpPr>
              <a:spLocks noChangeArrowheads="1"/>
            </p:cNvSpPr>
            <p:nvPr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3087" name="Rectangle 15"/>
            <p:cNvSpPr>
              <a:spLocks noChangeArrowheads="1"/>
            </p:cNvSpPr>
            <p:nvPr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"/>
              </a:endParaRPr>
            </a:p>
          </p:txBody>
        </p:sp>
        <p:sp>
          <p:nvSpPr>
            <p:cNvPr id="1045" name="Rectangle 16"/>
            <p:cNvSpPr>
              <a:spLocks noChangeArrowheads="1"/>
            </p:cNvSpPr>
            <p:nvPr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3089" name="Rectangle 17"/>
            <p:cNvSpPr>
              <a:spLocks noChangeArrowheads="1"/>
            </p:cNvSpPr>
            <p:nvPr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"/>
              </a:endParaRPr>
            </a:p>
          </p:txBody>
        </p:sp>
        <p:sp>
          <p:nvSpPr>
            <p:cNvPr id="1047" name="Rectangle 18"/>
            <p:cNvSpPr>
              <a:spLocks noChangeArrowheads="1"/>
            </p:cNvSpPr>
            <p:nvPr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3091" name="Rectangle 19"/>
            <p:cNvSpPr>
              <a:spLocks noChangeArrowheads="1"/>
            </p:cNvSpPr>
            <p:nvPr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"/>
              </a:endParaRPr>
            </a:p>
          </p:txBody>
        </p:sp>
        <p:sp>
          <p:nvSpPr>
            <p:cNvPr id="1049" name="Rectangle 20"/>
            <p:cNvSpPr>
              <a:spLocks noChangeArrowheads="1"/>
            </p:cNvSpPr>
            <p:nvPr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1050" name="Rectangle 21"/>
            <p:cNvSpPr>
              <a:spLocks noChangeArrowheads="1"/>
            </p:cNvSpPr>
            <p:nvPr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1051" name="Freeform 22"/>
            <p:cNvSpPr>
              <a:spLocks/>
            </p:cNvSpPr>
            <p:nvPr/>
          </p:nvSpPr>
          <p:spPr bwMode="hidden">
            <a:xfrm>
              <a:off x="1" y="3875"/>
              <a:ext cx="5760" cy="445"/>
            </a:xfrm>
            <a:custGeom>
              <a:avLst/>
              <a:gdLst>
                <a:gd name="T0" fmla="*/ 5700 w 5760"/>
                <a:gd name="T1" fmla="*/ 86 h 445"/>
                <a:gd name="T2" fmla="*/ 5508 w 5760"/>
                <a:gd name="T3" fmla="*/ 86 h 445"/>
                <a:gd name="T4" fmla="*/ 5454 w 5760"/>
                <a:gd name="T5" fmla="*/ 76 h 445"/>
                <a:gd name="T6" fmla="*/ 5448 w 5760"/>
                <a:gd name="T7" fmla="*/ 65 h 445"/>
                <a:gd name="T8" fmla="*/ 5442 w 5760"/>
                <a:gd name="T9" fmla="*/ 44 h 445"/>
                <a:gd name="T10" fmla="*/ 5414 w 5760"/>
                <a:gd name="T11" fmla="*/ 18 h 445"/>
                <a:gd name="T12" fmla="*/ 5332 w 5760"/>
                <a:gd name="T13" fmla="*/ 7 h 445"/>
                <a:gd name="T14" fmla="*/ 5051 w 5760"/>
                <a:gd name="T15" fmla="*/ 22 h 445"/>
                <a:gd name="T16" fmla="*/ 4986 w 5760"/>
                <a:gd name="T17" fmla="*/ 55 h 445"/>
                <a:gd name="T18" fmla="*/ 4854 w 5760"/>
                <a:gd name="T19" fmla="*/ 102 h 445"/>
                <a:gd name="T20" fmla="*/ 4740 w 5760"/>
                <a:gd name="T21" fmla="*/ 112 h 445"/>
                <a:gd name="T22" fmla="*/ 4662 w 5760"/>
                <a:gd name="T23" fmla="*/ 91 h 445"/>
                <a:gd name="T24" fmla="*/ 4598 w 5760"/>
                <a:gd name="T25" fmla="*/ 25 h 445"/>
                <a:gd name="T26" fmla="*/ 4514 w 5760"/>
                <a:gd name="T27" fmla="*/ 9 h 445"/>
                <a:gd name="T28" fmla="*/ 4410 w 5760"/>
                <a:gd name="T29" fmla="*/ 39 h 445"/>
                <a:gd name="T30" fmla="*/ 4236 w 5760"/>
                <a:gd name="T31" fmla="*/ 81 h 445"/>
                <a:gd name="T32" fmla="*/ 4020 w 5760"/>
                <a:gd name="T33" fmla="*/ 102 h 445"/>
                <a:gd name="T34" fmla="*/ 3810 w 5760"/>
                <a:gd name="T35" fmla="*/ 102 h 445"/>
                <a:gd name="T36" fmla="*/ 3654 w 5760"/>
                <a:gd name="T37" fmla="*/ 76 h 445"/>
                <a:gd name="T38" fmla="*/ 3594 w 5760"/>
                <a:gd name="T39" fmla="*/ 50 h 445"/>
                <a:gd name="T40" fmla="*/ 3528 w 5760"/>
                <a:gd name="T41" fmla="*/ 44 h 445"/>
                <a:gd name="T42" fmla="*/ 3480 w 5760"/>
                <a:gd name="T43" fmla="*/ 55 h 445"/>
                <a:gd name="T44" fmla="*/ 3420 w 5760"/>
                <a:gd name="T45" fmla="*/ 76 h 445"/>
                <a:gd name="T46" fmla="*/ 3048 w 5760"/>
                <a:gd name="T47" fmla="*/ 112 h 445"/>
                <a:gd name="T48" fmla="*/ 2844 w 5760"/>
                <a:gd name="T49" fmla="*/ 128 h 445"/>
                <a:gd name="T50" fmla="*/ 2742 w 5760"/>
                <a:gd name="T51" fmla="*/ 117 h 445"/>
                <a:gd name="T52" fmla="*/ 2710 w 5760"/>
                <a:gd name="T53" fmla="*/ 56 h 445"/>
                <a:gd name="T54" fmla="*/ 2658 w 5760"/>
                <a:gd name="T55" fmla="*/ 50 h 445"/>
                <a:gd name="T56" fmla="*/ 2558 w 5760"/>
                <a:gd name="T57" fmla="*/ 95 h 445"/>
                <a:gd name="T58" fmla="*/ 2444 w 5760"/>
                <a:gd name="T59" fmla="*/ 109 h 445"/>
                <a:gd name="T60" fmla="*/ 2322 w 5760"/>
                <a:gd name="T61" fmla="*/ 91 h 445"/>
                <a:gd name="T62" fmla="*/ 2274 w 5760"/>
                <a:gd name="T63" fmla="*/ 70 h 445"/>
                <a:gd name="T64" fmla="*/ 2185 w 5760"/>
                <a:gd name="T65" fmla="*/ 3 h 445"/>
                <a:gd name="T66" fmla="*/ 2048 w 5760"/>
                <a:gd name="T67" fmla="*/ 64 h 445"/>
                <a:gd name="T68" fmla="*/ 1794 w 5760"/>
                <a:gd name="T69" fmla="*/ 102 h 445"/>
                <a:gd name="T70" fmla="*/ 1560 w 5760"/>
                <a:gd name="T71" fmla="*/ 91 h 445"/>
                <a:gd name="T72" fmla="*/ 1482 w 5760"/>
                <a:gd name="T73" fmla="*/ 76 h 445"/>
                <a:gd name="T74" fmla="*/ 1428 w 5760"/>
                <a:gd name="T75" fmla="*/ 50 h 445"/>
                <a:gd name="T76" fmla="*/ 1374 w 5760"/>
                <a:gd name="T77" fmla="*/ 44 h 445"/>
                <a:gd name="T78" fmla="*/ 1308 w 5760"/>
                <a:gd name="T79" fmla="*/ 55 h 445"/>
                <a:gd name="T80" fmla="*/ 1140 w 5760"/>
                <a:gd name="T81" fmla="*/ 107 h 445"/>
                <a:gd name="T82" fmla="*/ 948 w 5760"/>
                <a:gd name="T83" fmla="*/ 143 h 445"/>
                <a:gd name="T84" fmla="*/ 708 w 5760"/>
                <a:gd name="T85" fmla="*/ 138 h 445"/>
                <a:gd name="T86" fmla="*/ 534 w 5760"/>
                <a:gd name="T87" fmla="*/ 96 h 445"/>
                <a:gd name="T88" fmla="*/ 444 w 5760"/>
                <a:gd name="T89" fmla="*/ 55 h 445"/>
                <a:gd name="T90" fmla="*/ 396 w 5760"/>
                <a:gd name="T91" fmla="*/ 34 h 445"/>
                <a:gd name="T92" fmla="*/ 378 w 5760"/>
                <a:gd name="T93" fmla="*/ 39 h 445"/>
                <a:gd name="T94" fmla="*/ 342 w 5760"/>
                <a:gd name="T95" fmla="*/ 70 h 445"/>
                <a:gd name="T96" fmla="*/ 288 w 5760"/>
                <a:gd name="T97" fmla="*/ 96 h 445"/>
                <a:gd name="T98" fmla="*/ 192 w 5760"/>
                <a:gd name="T99" fmla="*/ 112 h 445"/>
                <a:gd name="T100" fmla="*/ 90 w 5760"/>
                <a:gd name="T101" fmla="*/ 112 h 445"/>
                <a:gd name="T102" fmla="*/ 0 w 5760"/>
                <a:gd name="T103" fmla="*/ 96 h 445"/>
                <a:gd name="T104" fmla="*/ 5760 w 5760"/>
                <a:gd name="T105" fmla="*/ 445 h 445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5" name="Freeform 23"/>
            <p:cNvSpPr>
              <a:spLocks/>
            </p:cNvSpPr>
            <p:nvPr/>
          </p:nvSpPr>
          <p:spPr bwMode="hidden">
            <a:xfrm>
              <a:off x="0" y="3867"/>
              <a:ext cx="5770" cy="174"/>
            </a:xfrm>
            <a:custGeom>
              <a:avLst/>
              <a:gdLst/>
              <a:ahLst/>
              <a:cxnLst>
                <a:cxn ang="0">
                  <a:pos x="4993" y="66"/>
                </a:cxn>
                <a:cxn ang="0">
                  <a:pos x="4771" y="132"/>
                </a:cxn>
                <a:cxn ang="0">
                  <a:pos x="4640" y="96"/>
                </a:cxn>
                <a:cxn ang="0">
                  <a:pos x="4598" y="36"/>
                </a:cxn>
                <a:cxn ang="0">
                  <a:pos x="4478" y="30"/>
                </a:cxn>
                <a:cxn ang="0">
                  <a:pos x="4186" y="108"/>
                </a:cxn>
                <a:cxn ang="0">
                  <a:pos x="3815" y="120"/>
                </a:cxn>
                <a:cxn ang="0">
                  <a:pos x="3617" y="72"/>
                </a:cxn>
                <a:cxn ang="0">
                  <a:pos x="3510" y="60"/>
                </a:cxn>
                <a:cxn ang="0">
                  <a:pos x="3336" y="96"/>
                </a:cxn>
                <a:cxn ang="0">
                  <a:pos x="2846" y="150"/>
                </a:cxn>
                <a:cxn ang="0">
                  <a:pos x="2703" y="96"/>
                </a:cxn>
                <a:cxn ang="0">
                  <a:pos x="2619" y="90"/>
                </a:cxn>
                <a:cxn ang="0">
                  <a:pos x="2416" y="132"/>
                </a:cxn>
                <a:cxn ang="0">
                  <a:pos x="2278" y="84"/>
                </a:cxn>
                <a:cxn ang="0">
                  <a:pos x="2151" y="36"/>
                </a:cxn>
                <a:cxn ang="0">
                  <a:pos x="1947" y="120"/>
                </a:cxn>
                <a:cxn ang="0">
                  <a:pos x="1525" y="102"/>
                </a:cxn>
                <a:cxn ang="0">
                  <a:pos x="1429" y="60"/>
                </a:cxn>
                <a:cxn ang="0">
                  <a:pos x="1333" y="60"/>
                </a:cxn>
                <a:cxn ang="0">
                  <a:pos x="1058" y="150"/>
                </a:cxn>
                <a:cxn ang="0">
                  <a:pos x="652" y="150"/>
                </a:cxn>
                <a:cxn ang="0">
                  <a:pos x="442" y="66"/>
                </a:cxn>
                <a:cxn ang="0">
                  <a:pos x="377" y="48"/>
                </a:cxn>
                <a:cxn ang="0">
                  <a:pos x="305" y="108"/>
                </a:cxn>
                <a:cxn ang="0">
                  <a:pos x="144" y="138"/>
                </a:cxn>
                <a:cxn ang="0">
                  <a:pos x="0" y="96"/>
                </a:cxn>
                <a:cxn ang="0">
                  <a:pos x="167" y="120"/>
                </a:cxn>
                <a:cxn ang="0">
                  <a:pos x="323" y="84"/>
                </a:cxn>
                <a:cxn ang="0">
                  <a:pos x="383" y="24"/>
                </a:cxn>
                <a:cxn ang="0">
                  <a:pos x="460" y="60"/>
                </a:cxn>
                <a:cxn ang="0">
                  <a:pos x="706" y="144"/>
                </a:cxn>
                <a:cxn ang="0">
                  <a:pos x="1100" y="120"/>
                </a:cxn>
                <a:cxn ang="0">
                  <a:pos x="1345" y="36"/>
                </a:cxn>
                <a:cxn ang="0">
                  <a:pos x="1441" y="48"/>
                </a:cxn>
                <a:cxn ang="0">
                  <a:pos x="1561" y="90"/>
                </a:cxn>
                <a:cxn ang="0">
                  <a:pos x="1971" y="96"/>
                </a:cxn>
                <a:cxn ang="0">
                  <a:pos x="2235" y="3"/>
                </a:cxn>
                <a:cxn ang="0">
                  <a:pos x="2350" y="102"/>
                </a:cxn>
                <a:cxn ang="0">
                  <a:pos x="2559" y="96"/>
                </a:cxn>
                <a:cxn ang="0">
                  <a:pos x="2715" y="24"/>
                </a:cxn>
                <a:cxn ang="0">
                  <a:pos x="2792" y="132"/>
                </a:cxn>
                <a:cxn ang="0">
                  <a:pos x="3127" y="102"/>
                </a:cxn>
                <a:cxn ang="0">
                  <a:pos x="3486" y="48"/>
                </a:cxn>
                <a:cxn ang="0">
                  <a:pos x="3582" y="42"/>
                </a:cxn>
                <a:cxn ang="0">
                  <a:pos x="3731" y="90"/>
                </a:cxn>
                <a:cxn ang="0">
                  <a:pos x="4078" y="102"/>
                </a:cxn>
                <a:cxn ang="0">
                  <a:pos x="4419" y="30"/>
                </a:cxn>
                <a:cxn ang="0">
                  <a:pos x="4574" y="6"/>
                </a:cxn>
                <a:cxn ang="0">
                  <a:pos x="4628" y="60"/>
                </a:cxn>
                <a:cxn ang="0">
                  <a:pos x="4724" y="108"/>
                </a:cxn>
                <a:cxn ang="0">
                  <a:pos x="4927" y="84"/>
                </a:cxn>
                <a:cxn ang="0">
                  <a:pos x="5118" y="14"/>
                </a:cxn>
                <a:cxn ang="0">
                  <a:pos x="5280" y="9"/>
                </a:cxn>
                <a:cxn ang="0">
                  <a:pos x="5453" y="36"/>
                </a:cxn>
                <a:cxn ang="0">
                  <a:pos x="5465" y="72"/>
                </a:cxn>
                <a:cxn ang="0">
                  <a:pos x="5656" y="90"/>
                </a:cxn>
                <a:cxn ang="0">
                  <a:pos x="5710" y="102"/>
                </a:cxn>
                <a:cxn ang="0">
                  <a:pos x="5477" y="90"/>
                </a:cxn>
                <a:cxn ang="0">
                  <a:pos x="5453" y="60"/>
                </a:cxn>
                <a:cxn ang="0">
                  <a:pos x="5393" y="30"/>
                </a:cxn>
                <a:cxn ang="0">
                  <a:pos x="5219" y="24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Times"/>
              </a:endParaRPr>
            </a:p>
          </p:txBody>
        </p:sp>
      </p:grpSp>
      <p:sp>
        <p:nvSpPr>
          <p:cNvPr id="3096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97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98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99" name="Rectangle 2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DEFA67B2-2CE8-4F34-B43E-B070AA3311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3100" name="Rectangle 2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792" r:id="rId1"/>
    <p:sldLayoutId id="2147484781" r:id="rId2"/>
    <p:sldLayoutId id="2147484782" r:id="rId3"/>
    <p:sldLayoutId id="2147484783" r:id="rId4"/>
    <p:sldLayoutId id="2147484784" r:id="rId5"/>
    <p:sldLayoutId id="2147484785" r:id="rId6"/>
    <p:sldLayoutId id="2147484786" r:id="rId7"/>
    <p:sldLayoutId id="2147484787" r:id="rId8"/>
    <p:sldLayoutId id="2147484788" r:id="rId9"/>
    <p:sldLayoutId id="2147484789" r:id="rId10"/>
    <p:sldLayoutId id="2147484790" r:id="rId11"/>
    <p:sldLayoutId id="214748479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2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2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2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2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anose="05000000000000000000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anose="05000000000000000000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file:///\\CMHFS\K12$\SHARED\Forecasts\Galion\Galion.xlsx!Graphs!%5bGalion.xlsx%5dGraphs%20Chart%209" TargetMode="Externa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8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file:///\\CMHFS\K12$\SHARED\Forecasts\Galion\Galion.xlsx!Graphs!%5bGalion.xlsx%5dGraphs%20Chart%20804" TargetMode="Externa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file:///\\CMHFS\K12$\SHARED\Forecasts\Galion\Galion.xlsx!Graphs!%5bGalion.xlsx%5dGraphs%20Chart%205" TargetMode="Externa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file:///\\CMHFS\K12$\SHARED\Forecasts\Galion\Galion.xlsx!Graphs!%5bGalion.xlsx%5dGraphs%20Chart%202" TargetMode="Externa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file:///\\CMHFS\K12$\SHARED\Forecasts\Galion\Galion.xlsx!Graphs!%5bGalion.xlsx%5dGraphs%20Chart%2010" TargetMode="Externa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file:///\\CMHFS\K12$\SHARED\Forecasts\Galion\Galion.xlsx!Graphs!%5bGalion.xlsx%5dGraphs%20Chart%203" TargetMode="Externa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6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file:///\\CMHFS\K12$\SHARED\Forecasts\Galion\Galion.xlsx!Graphs!%5bGalion.xlsx%5dGraphs%20Chart%207" TargetMode="Externa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533400"/>
            <a:ext cx="8153400" cy="18288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sz="3600" dirty="0" smtClean="0">
                <a:latin typeface="Times" panose="02020603050405020304" pitchFamily="18" charset="0"/>
                <a:cs typeface="Times" panose="02020603050405020304" pitchFamily="18" charset="0"/>
              </a:rPr>
              <a:t/>
            </a:r>
            <a:br>
              <a:rPr lang="en-US" sz="3600" dirty="0" smtClean="0">
                <a:latin typeface="Times" panose="02020603050405020304" pitchFamily="18" charset="0"/>
                <a:cs typeface="Times" panose="02020603050405020304" pitchFamily="18" charset="0"/>
              </a:rPr>
            </a:br>
            <a:r>
              <a:rPr lang="en-US" sz="3600" dirty="0" smtClean="0">
                <a:latin typeface="Times" panose="02020603050405020304" pitchFamily="18" charset="0"/>
                <a:cs typeface="Times" panose="02020603050405020304" pitchFamily="18" charset="0"/>
              </a:rPr>
              <a:t/>
            </a:r>
            <a:br>
              <a:rPr lang="en-US" sz="3600" dirty="0" smtClean="0">
                <a:latin typeface="Times" panose="02020603050405020304" pitchFamily="18" charset="0"/>
                <a:cs typeface="Times" panose="02020603050405020304" pitchFamily="18" charset="0"/>
              </a:rPr>
            </a:br>
            <a:r>
              <a:rPr lang="en-US" sz="3600" dirty="0" smtClean="0">
                <a:latin typeface="Times" panose="02020603050405020304" pitchFamily="18" charset="0"/>
                <a:cs typeface="Times" panose="02020603050405020304" pitchFamily="18" charset="0"/>
              </a:rPr>
              <a:t/>
            </a:r>
            <a:br>
              <a:rPr lang="en-US" sz="3600" dirty="0" smtClean="0">
                <a:latin typeface="Times" panose="02020603050405020304" pitchFamily="18" charset="0"/>
                <a:cs typeface="Times" panose="02020603050405020304" pitchFamily="18" charset="0"/>
              </a:rPr>
            </a:br>
            <a:r>
              <a:rPr lang="en-US" sz="3600" dirty="0" smtClean="0">
                <a:latin typeface="Times" panose="02020603050405020304" pitchFamily="18" charset="0"/>
                <a:cs typeface="Times" panose="02020603050405020304" pitchFamily="18" charset="0"/>
              </a:rPr>
              <a:t/>
            </a:r>
            <a:br>
              <a:rPr lang="en-US" sz="3600" dirty="0" smtClean="0">
                <a:latin typeface="Times" panose="02020603050405020304" pitchFamily="18" charset="0"/>
                <a:cs typeface="Times" panose="02020603050405020304" pitchFamily="18" charset="0"/>
              </a:rPr>
            </a:br>
            <a:r>
              <a:rPr lang="en-US" sz="3600" dirty="0" smtClean="0">
                <a:latin typeface="Times" panose="02020603050405020304" pitchFamily="18" charset="0"/>
                <a:cs typeface="Times" panose="02020603050405020304" pitchFamily="18" charset="0"/>
              </a:rPr>
              <a:t/>
            </a:r>
            <a:br>
              <a:rPr lang="en-US" sz="3600" dirty="0" smtClean="0">
                <a:latin typeface="Times" panose="02020603050405020304" pitchFamily="18" charset="0"/>
                <a:cs typeface="Times" panose="02020603050405020304" pitchFamily="18" charset="0"/>
              </a:rPr>
            </a:br>
            <a:r>
              <a:rPr lang="en-US" sz="3600" dirty="0" smtClean="0">
                <a:latin typeface="Times" panose="02020603050405020304" pitchFamily="18" charset="0"/>
                <a:cs typeface="Times" panose="02020603050405020304" pitchFamily="18" charset="0"/>
              </a:rPr>
              <a:t/>
            </a:r>
            <a:br>
              <a:rPr lang="en-US" sz="3600" dirty="0" smtClean="0">
                <a:latin typeface="Times" panose="02020603050405020304" pitchFamily="18" charset="0"/>
                <a:cs typeface="Times" panose="02020603050405020304" pitchFamily="18" charset="0"/>
              </a:rPr>
            </a:br>
            <a:r>
              <a:rPr lang="en-US" sz="3600" dirty="0" smtClean="0">
                <a:latin typeface="Times" panose="02020603050405020304" pitchFamily="18" charset="0"/>
                <a:cs typeface="Times" panose="02020603050405020304" pitchFamily="18" charset="0"/>
              </a:rPr>
              <a:t>Galion City School District</a:t>
            </a:r>
            <a:br>
              <a:rPr lang="en-US" sz="3600" dirty="0" smtClean="0">
                <a:latin typeface="Times" panose="02020603050405020304" pitchFamily="18" charset="0"/>
                <a:cs typeface="Times" panose="02020603050405020304" pitchFamily="18" charset="0"/>
              </a:rPr>
            </a:br>
            <a:r>
              <a:rPr lang="en-US" sz="3200" dirty="0" smtClean="0">
                <a:latin typeface="Times" panose="02020603050405020304" pitchFamily="18" charset="0"/>
                <a:cs typeface="Times" panose="02020603050405020304" pitchFamily="18" charset="0"/>
              </a:rPr>
              <a:t>Crawford County Ohio</a:t>
            </a:r>
            <a:r>
              <a:rPr lang="en-US" sz="3600" dirty="0" smtClean="0">
                <a:latin typeface="Times" panose="02020603050405020304" pitchFamily="18" charset="0"/>
                <a:cs typeface="Times" panose="02020603050405020304" pitchFamily="18" charset="0"/>
              </a:rPr>
              <a:t/>
            </a:r>
            <a:br>
              <a:rPr lang="en-US" sz="3600" dirty="0" smtClean="0">
                <a:latin typeface="Times" panose="02020603050405020304" pitchFamily="18" charset="0"/>
                <a:cs typeface="Times" panose="02020603050405020304" pitchFamily="18" charset="0"/>
              </a:rPr>
            </a:br>
            <a:r>
              <a:rPr lang="en-US" sz="3600" dirty="0" smtClean="0">
                <a:latin typeface="Times" panose="02020603050405020304" pitchFamily="18" charset="0"/>
                <a:cs typeface="Times" panose="02020603050405020304" pitchFamily="18" charset="0"/>
              </a:rPr>
              <a:t/>
            </a:r>
            <a:br>
              <a:rPr lang="en-US" sz="3600" dirty="0" smtClean="0">
                <a:latin typeface="Times" panose="02020603050405020304" pitchFamily="18" charset="0"/>
                <a:cs typeface="Times" panose="02020603050405020304" pitchFamily="18" charset="0"/>
              </a:rPr>
            </a:br>
            <a:r>
              <a:rPr lang="en-US" sz="3600" dirty="0" smtClean="0">
                <a:latin typeface="Times" panose="02020603050405020304" pitchFamily="18" charset="0"/>
                <a:cs typeface="Times" panose="02020603050405020304" pitchFamily="18" charset="0"/>
              </a:rPr>
              <a:t/>
            </a:r>
            <a:br>
              <a:rPr lang="en-US" sz="3600" dirty="0" smtClean="0">
                <a:latin typeface="Times" panose="02020603050405020304" pitchFamily="18" charset="0"/>
                <a:cs typeface="Times" panose="02020603050405020304" pitchFamily="18" charset="0"/>
              </a:rPr>
            </a:br>
            <a:r>
              <a:rPr lang="en-US" sz="3600" dirty="0" smtClean="0">
                <a:latin typeface="Times" panose="02020603050405020304" pitchFamily="18" charset="0"/>
                <a:cs typeface="Times" panose="02020603050405020304" pitchFamily="18" charset="0"/>
              </a:rPr>
              <a:t/>
            </a:r>
            <a:br>
              <a:rPr lang="en-US" sz="3600" dirty="0" smtClean="0">
                <a:latin typeface="Times" panose="02020603050405020304" pitchFamily="18" charset="0"/>
                <a:cs typeface="Times" panose="02020603050405020304" pitchFamily="18" charset="0"/>
              </a:rPr>
            </a:br>
            <a:r>
              <a:rPr lang="en-US" sz="3600" dirty="0" smtClean="0">
                <a:latin typeface="Times" panose="02020603050405020304" pitchFamily="18" charset="0"/>
                <a:cs typeface="Times" panose="02020603050405020304" pitchFamily="18" charset="0"/>
              </a:rPr>
              <a:t/>
            </a:r>
            <a:br>
              <a:rPr lang="en-US" sz="3600" dirty="0" smtClean="0">
                <a:latin typeface="Times" panose="02020603050405020304" pitchFamily="18" charset="0"/>
                <a:cs typeface="Times" panose="02020603050405020304" pitchFamily="18" charset="0"/>
              </a:rPr>
            </a:br>
            <a:r>
              <a:rPr lang="en-US" sz="3600" dirty="0" smtClean="0">
                <a:latin typeface="Times" panose="02020603050405020304" pitchFamily="18" charset="0"/>
                <a:cs typeface="Times" panose="02020603050405020304" pitchFamily="18" charset="0"/>
              </a:rPr>
              <a:t/>
            </a:r>
            <a:br>
              <a:rPr lang="en-US" sz="3600" dirty="0" smtClean="0">
                <a:latin typeface="Times" panose="02020603050405020304" pitchFamily="18" charset="0"/>
                <a:cs typeface="Times" panose="02020603050405020304" pitchFamily="18" charset="0"/>
              </a:rPr>
            </a:br>
            <a:r>
              <a:rPr lang="en-US" sz="3200" dirty="0" smtClean="0">
                <a:latin typeface="Times" panose="02020603050405020304" pitchFamily="18" charset="0"/>
                <a:cs typeface="Times" panose="02020603050405020304" pitchFamily="18" charset="0"/>
              </a:rPr>
              <a:t>General Fund </a:t>
            </a:r>
            <a:br>
              <a:rPr lang="en-US" sz="3200" dirty="0" smtClean="0">
                <a:latin typeface="Times" panose="02020603050405020304" pitchFamily="18" charset="0"/>
                <a:cs typeface="Times" panose="02020603050405020304" pitchFamily="18" charset="0"/>
              </a:rPr>
            </a:br>
            <a:r>
              <a:rPr lang="en-US" sz="3200" dirty="0" smtClean="0">
                <a:latin typeface="Times" panose="02020603050405020304" pitchFamily="18" charset="0"/>
                <a:cs typeface="Times" panose="02020603050405020304" pitchFamily="18" charset="0"/>
              </a:rPr>
              <a:t>Five Year Forecast</a:t>
            </a:r>
            <a:r>
              <a:rPr lang="en-US" dirty="0" smtClean="0">
                <a:latin typeface="Times" panose="02020603050405020304" pitchFamily="18" charset="0"/>
                <a:cs typeface="Times" panose="02020603050405020304" pitchFamily="18" charset="0"/>
              </a:rPr>
              <a:t/>
            </a:r>
            <a:br>
              <a:rPr lang="en-US" dirty="0" smtClean="0">
                <a:latin typeface="Times" panose="02020603050405020304" pitchFamily="18" charset="0"/>
                <a:cs typeface="Times" panose="02020603050405020304" pitchFamily="18" charset="0"/>
              </a:rPr>
            </a:br>
            <a:r>
              <a:rPr lang="en-US" sz="2000" dirty="0" smtClean="0">
                <a:latin typeface="Times" panose="02020603050405020304" pitchFamily="18" charset="0"/>
                <a:cs typeface="Times" panose="02020603050405020304" pitchFamily="18" charset="0"/>
              </a:rPr>
              <a:t>July 1, 2020 Through June 30, 2025</a:t>
            </a:r>
            <a:r>
              <a:rPr lang="en-US" sz="2800" dirty="0" smtClean="0">
                <a:latin typeface="Times" panose="02020603050405020304" pitchFamily="18" charset="0"/>
                <a:cs typeface="Times" panose="02020603050405020304" pitchFamily="18" charset="0"/>
              </a:rPr>
              <a:t/>
            </a:r>
            <a:br>
              <a:rPr lang="en-US" sz="2800" dirty="0" smtClean="0">
                <a:latin typeface="Times" panose="02020603050405020304" pitchFamily="18" charset="0"/>
                <a:cs typeface="Times" panose="02020603050405020304" pitchFamily="18" charset="0"/>
              </a:rPr>
            </a:br>
            <a:r>
              <a:rPr lang="en-US" sz="2000" dirty="0" smtClean="0">
                <a:latin typeface="Times" panose="02020603050405020304" pitchFamily="18" charset="0"/>
                <a:cs typeface="Times" panose="02020603050405020304" pitchFamily="18" charset="0"/>
              </a:rPr>
              <a:t>May 18, 2021</a:t>
            </a:r>
            <a:br>
              <a:rPr lang="en-US" sz="2000" dirty="0" smtClean="0">
                <a:latin typeface="Times" panose="02020603050405020304" pitchFamily="18" charset="0"/>
                <a:cs typeface="Times" panose="02020603050405020304" pitchFamily="18" charset="0"/>
              </a:rPr>
            </a:br>
            <a:r>
              <a:rPr lang="en-US" sz="2000" dirty="0" smtClean="0">
                <a:latin typeface="Times" panose="02020603050405020304" pitchFamily="18" charset="0"/>
                <a:cs typeface="Times" panose="02020603050405020304" pitchFamily="18" charset="0"/>
              </a:rPr>
              <a:t>Presented By </a:t>
            </a:r>
            <a:r>
              <a:rPr lang="en-US" sz="2000" dirty="0">
                <a:latin typeface="Times" panose="02020603050405020304" pitchFamily="18" charset="0"/>
                <a:cs typeface="Times" panose="02020603050405020304" pitchFamily="18" charset="0"/>
              </a:rPr>
              <a:t>Charlene </a:t>
            </a:r>
            <a:r>
              <a:rPr lang="en-US" sz="2000" dirty="0" smtClean="0">
                <a:latin typeface="Times" panose="02020603050405020304" pitchFamily="18" charset="0"/>
                <a:cs typeface="Times" panose="02020603050405020304" pitchFamily="18" charset="0"/>
              </a:rPr>
              <a:t>Parkinson, Treasurer</a:t>
            </a:r>
          </a:p>
        </p:txBody>
      </p:sp>
      <p:pic>
        <p:nvPicPr>
          <p:cNvPr id="4099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752600"/>
            <a:ext cx="5486400" cy="2176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latin typeface="Times" panose="02020603050405020304" pitchFamily="18" charset="0"/>
                <a:cs typeface="Times" panose="02020603050405020304" pitchFamily="18" charset="0"/>
              </a:rPr>
              <a:t>General Fund Expenditures By Object FY18 through Est. FY 25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5665113"/>
            <a:ext cx="8229600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  <a:defRPr/>
            </a:pPr>
            <a:r>
              <a:rPr lang="en-US" sz="2200" dirty="0">
                <a:cs typeface="Times" panose="02020603050405020304" pitchFamily="18" charset="0"/>
              </a:rPr>
              <a:t>Expenses increasing…purchased services </a:t>
            </a:r>
            <a:r>
              <a:rPr lang="en-US" sz="2200" dirty="0" smtClean="0">
                <a:cs typeface="Times" panose="02020603050405020304" pitchFamily="18" charset="0"/>
              </a:rPr>
              <a:t>getting bigger.</a:t>
            </a:r>
            <a:endParaRPr lang="en-US" sz="2200" dirty="0">
              <a:cs typeface="Times" panose="02020603050405020304" pitchFamily="18" charset="0"/>
            </a:endParaRPr>
          </a:p>
        </p:txBody>
      </p:sp>
      <p:graphicFrame>
        <p:nvGraphicFramePr>
          <p:cNvPr id="1229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7337177"/>
              </p:ext>
            </p:extLst>
          </p:nvPr>
        </p:nvGraphicFramePr>
        <p:xfrm>
          <a:off x="335756" y="1355861"/>
          <a:ext cx="8472488" cy="42686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0" name="Worksheet" r:id="rId3" imgW="8715375" imgH="4391120" progId="Excel.Sheet.12">
                  <p:link updateAutomatic="1"/>
                </p:oleObj>
              </mc:Choice>
              <mc:Fallback>
                <p:oleObj name="Worksheet" r:id="rId3" imgW="8715375" imgH="4391120" progId="Excel.Sheet.12">
                  <p:link updateAutomatic="1"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756" y="1355861"/>
                        <a:ext cx="8472488" cy="426865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latin typeface="Times" panose="02020603050405020304" pitchFamily="18" charset="0"/>
                <a:cs typeface="Times" panose="02020603050405020304" pitchFamily="18" charset="0"/>
              </a:rPr>
              <a:t>What Now</a:t>
            </a:r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219200"/>
            <a:ext cx="8229600" cy="45307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Tx/>
              <a:buFont typeface="Wingdings" panose="05000000000000000000" pitchFamily="2" charset="2"/>
              <a:buChar char="Ø"/>
              <a:defRPr/>
            </a:pPr>
            <a:r>
              <a:rPr lang="en-US" sz="2200" dirty="0" smtClean="0">
                <a:solidFill>
                  <a:srgbClr val="FFFFFF"/>
                </a:solidFill>
                <a:effectLst/>
                <a:latin typeface="Times" panose="02020603050405020304" pitchFamily="18" charset="0"/>
                <a:cs typeface="Times" panose="02020603050405020304" pitchFamily="18" charset="0"/>
              </a:rPr>
              <a:t>Renewing our levy was critical…but does not provide new revenue.</a:t>
            </a:r>
          </a:p>
          <a:p>
            <a:pPr eaLnBrk="1" hangingPunct="1">
              <a:lnSpc>
                <a:spcPct val="90000"/>
              </a:lnSpc>
              <a:buClrTx/>
              <a:buFont typeface="Wingdings" panose="05000000000000000000" pitchFamily="2" charset="2"/>
              <a:buChar char="Ø"/>
              <a:defRPr/>
            </a:pPr>
            <a:r>
              <a:rPr lang="en-US" sz="2200" dirty="0" smtClean="0">
                <a:solidFill>
                  <a:srgbClr val="FFFFFF"/>
                </a:solidFill>
                <a:effectLst/>
                <a:latin typeface="Times" panose="02020603050405020304" pitchFamily="18" charset="0"/>
                <a:cs typeface="Times" panose="02020603050405020304" pitchFamily="18" charset="0"/>
              </a:rPr>
              <a:t>72.3% of our revenues controlled by the state budget process.</a:t>
            </a:r>
          </a:p>
          <a:p>
            <a:pPr eaLnBrk="1" hangingPunct="1">
              <a:lnSpc>
                <a:spcPct val="90000"/>
              </a:lnSpc>
              <a:buClrTx/>
              <a:buFont typeface="Wingdings" panose="05000000000000000000" pitchFamily="2" charset="2"/>
              <a:buChar char="Ø"/>
              <a:defRPr/>
            </a:pPr>
            <a:r>
              <a:rPr lang="en-US" sz="2200" dirty="0" smtClean="0">
                <a:solidFill>
                  <a:srgbClr val="FFFFFF"/>
                </a:solidFill>
                <a:effectLst/>
                <a:latin typeface="Times" panose="02020603050405020304" pitchFamily="18" charset="0"/>
                <a:cs typeface="Times" panose="02020603050405020304" pitchFamily="18" charset="0"/>
              </a:rPr>
              <a:t>Watch new state budget for FY22-23.</a:t>
            </a:r>
          </a:p>
          <a:p>
            <a:pPr eaLnBrk="1" hangingPunct="1">
              <a:lnSpc>
                <a:spcPct val="90000"/>
              </a:lnSpc>
              <a:buClrTx/>
              <a:buFont typeface="Wingdings" panose="05000000000000000000" pitchFamily="2" charset="2"/>
              <a:buChar char="Ø"/>
              <a:defRPr/>
            </a:pPr>
            <a:r>
              <a:rPr lang="en-US" sz="2200" dirty="0" smtClean="0">
                <a:solidFill>
                  <a:srgbClr val="FFFFFF"/>
                </a:solidFill>
                <a:effectLst/>
                <a:latin typeface="Times" panose="02020603050405020304" pitchFamily="18" charset="0"/>
                <a:cs typeface="Times" panose="02020603050405020304" pitchFamily="18" charset="0"/>
              </a:rPr>
              <a:t>We anticipate that state funding will return to FY19 levels FY22-25, we will not know for sure until late June 2021.</a:t>
            </a:r>
          </a:p>
          <a:p>
            <a:pPr eaLnBrk="1" hangingPunct="1">
              <a:lnSpc>
                <a:spcPct val="90000"/>
              </a:lnSpc>
              <a:buClrTx/>
              <a:buFont typeface="Wingdings" panose="05000000000000000000" pitchFamily="2" charset="2"/>
              <a:buChar char="Ø"/>
              <a:defRPr/>
            </a:pPr>
            <a:r>
              <a:rPr lang="en-US" sz="2200" dirty="0" smtClean="0">
                <a:solidFill>
                  <a:srgbClr val="FFFFFF"/>
                </a:solidFill>
                <a:effectLst/>
                <a:latin typeface="Times" panose="02020603050405020304" pitchFamily="18" charset="0"/>
                <a:cs typeface="Times" panose="02020603050405020304" pitchFamily="18" charset="0"/>
              </a:rPr>
              <a:t>HB1 a.k.a. Fair School Funding Plan is also being considered by the legislature and has been combined with Sub. HB110.</a:t>
            </a:r>
          </a:p>
          <a:p>
            <a:pPr eaLnBrk="1" hangingPunct="1">
              <a:lnSpc>
                <a:spcPct val="90000"/>
              </a:lnSpc>
              <a:buClrTx/>
              <a:buFont typeface="Wingdings" panose="05000000000000000000" pitchFamily="2" charset="2"/>
              <a:buChar char="Ø"/>
              <a:defRPr/>
            </a:pPr>
            <a:r>
              <a:rPr lang="en-US" sz="2200" dirty="0" smtClean="0">
                <a:solidFill>
                  <a:srgbClr val="FFFFFF"/>
                </a:solidFill>
                <a:effectLst/>
                <a:latin typeface="Times" panose="02020603050405020304" pitchFamily="18" charset="0"/>
                <a:cs typeface="Times" panose="02020603050405020304" pitchFamily="18" charset="0"/>
              </a:rPr>
              <a:t>Keep an eye on expanded College Credit Plus and Special Ed. Scholarships, this could be a major increase in cost to us.</a:t>
            </a:r>
          </a:p>
          <a:p>
            <a:pPr eaLnBrk="1" hangingPunct="1">
              <a:lnSpc>
                <a:spcPct val="90000"/>
              </a:lnSpc>
              <a:buClrTx/>
              <a:buFont typeface="Wingdings" panose="05000000000000000000" pitchFamily="2" charset="2"/>
              <a:buChar char="Ø"/>
              <a:defRPr/>
            </a:pPr>
            <a:r>
              <a:rPr lang="en-US" sz="2200" dirty="0" smtClean="0">
                <a:solidFill>
                  <a:srgbClr val="FFFFFF"/>
                </a:solidFill>
                <a:effectLst/>
                <a:latin typeface="Times" panose="02020603050405020304" pitchFamily="18" charset="0"/>
                <a:cs typeface="Times" panose="02020603050405020304" pitchFamily="18" charset="0"/>
              </a:rPr>
              <a:t>Our local and state revenues are not keeping pace with expenses.</a:t>
            </a:r>
          </a:p>
          <a:p>
            <a:pPr eaLnBrk="1" hangingPunct="1">
              <a:lnSpc>
                <a:spcPct val="90000"/>
              </a:lnSpc>
              <a:buClrTx/>
              <a:buFont typeface="Wingdings" panose="05000000000000000000" pitchFamily="2" charset="2"/>
              <a:buChar char="Ø"/>
              <a:defRPr/>
            </a:pPr>
            <a:r>
              <a:rPr lang="en-US" sz="2200" dirty="0" smtClean="0">
                <a:solidFill>
                  <a:srgbClr val="FFFFFF"/>
                </a:solidFill>
                <a:effectLst/>
                <a:latin typeface="Times" panose="02020603050405020304" pitchFamily="18" charset="0"/>
                <a:cs typeface="Times" panose="02020603050405020304" pitchFamily="18" charset="0"/>
              </a:rPr>
              <a:t>We will either have to strategically use our ESSER II and III funds, or reduce costs, raise revenues or a combination of both long term if we are to sustain our current operating level.</a:t>
            </a:r>
          </a:p>
          <a:p>
            <a:pPr eaLnBrk="1" hangingPunct="1">
              <a:lnSpc>
                <a:spcPct val="90000"/>
              </a:lnSpc>
              <a:buClrTx/>
              <a:buFont typeface="Wingdings" panose="05000000000000000000" pitchFamily="2" charset="2"/>
              <a:buChar char="Ø"/>
              <a:defRPr/>
            </a:pPr>
            <a:r>
              <a:rPr lang="en-US" sz="2200" dirty="0" smtClean="0">
                <a:solidFill>
                  <a:srgbClr val="FFFFFF"/>
                </a:solidFill>
                <a:effectLst/>
                <a:latin typeface="Times" panose="02020603050405020304" pitchFamily="18" charset="0"/>
                <a:cs typeface="Times" panose="02020603050405020304" pitchFamily="18" charset="0"/>
              </a:rPr>
              <a:t>ESSER Funds are the largest source of new money we are likely to get over the next 3 years.</a:t>
            </a:r>
          </a:p>
          <a:p>
            <a:pPr eaLnBrk="1" hangingPunct="1">
              <a:lnSpc>
                <a:spcPct val="90000"/>
              </a:lnSpc>
              <a:buClrTx/>
              <a:buFont typeface="Wingdings" panose="05000000000000000000" pitchFamily="2" charset="2"/>
              <a:buChar char="Ø"/>
              <a:defRPr/>
            </a:pPr>
            <a:endParaRPr lang="en-US" sz="2200" dirty="0" smtClean="0">
              <a:effectLst/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latin typeface="Times" panose="02020603050405020304" pitchFamily="18" charset="0"/>
                <a:cs typeface="Times" panose="02020603050405020304" pitchFamily="18" charset="0"/>
              </a:rPr>
              <a:t>Thank You for Listening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530725"/>
          </a:xfrm>
        </p:spPr>
        <p:txBody>
          <a:bodyPr/>
          <a:lstStyle/>
          <a:p>
            <a:pPr marL="0" indent="0" algn="ctr" eaLnBrk="1" hangingPunct="1">
              <a:buNone/>
              <a:defRPr/>
            </a:pPr>
            <a:r>
              <a:rPr lang="en-US" sz="2200" dirty="0" smtClean="0">
                <a:effectLst/>
                <a:latin typeface="Times" panose="02020603050405020304" pitchFamily="18" charset="0"/>
                <a:cs typeface="Times" panose="02020603050405020304" pitchFamily="18" charset="0"/>
              </a:rPr>
              <a:t>Questions and Answers</a:t>
            </a:r>
          </a:p>
        </p:txBody>
      </p:sp>
      <p:pic>
        <p:nvPicPr>
          <p:cNvPr id="14340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3124200"/>
            <a:ext cx="5486400" cy="2176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39825"/>
          </a:xfrm>
        </p:spPr>
        <p:txBody>
          <a:bodyPr/>
          <a:lstStyle/>
          <a:p>
            <a:pPr>
              <a:defRPr/>
            </a:pPr>
            <a:r>
              <a:rPr lang="en-US" sz="3600" dirty="0" smtClean="0">
                <a:latin typeface="Times" panose="02020603050405020304" pitchFamily="18" charset="0"/>
                <a:cs typeface="Times" panose="02020603050405020304" pitchFamily="18" charset="0"/>
              </a:rPr>
              <a:t>Forecast Overview</a:t>
            </a:r>
            <a:endParaRPr lang="en-US" sz="3600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" y="990600"/>
            <a:ext cx="82296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eaLnBrk="1" hangingPunct="1">
              <a:buFont typeface="Wingdings" panose="05000000000000000000" pitchFamily="2" charset="2"/>
              <a:buChar char="Ø"/>
              <a:defRPr/>
            </a:pPr>
            <a:r>
              <a:rPr lang="en-US" sz="2200" dirty="0">
                <a:cs typeface="Times" panose="02020603050405020304" pitchFamily="18" charset="0"/>
              </a:rPr>
              <a:t>Positive Cash Balance </a:t>
            </a:r>
            <a:r>
              <a:rPr lang="en-US" sz="2200" dirty="0" smtClean="0">
                <a:cs typeface="Times" panose="02020603050405020304" pitchFamily="18" charset="0"/>
              </a:rPr>
              <a:t>Projected through FY25.</a:t>
            </a:r>
          </a:p>
          <a:p>
            <a:pPr marL="342900" indent="-342900" eaLnBrk="1" hangingPunct="1">
              <a:buFont typeface="Wingdings" panose="05000000000000000000" pitchFamily="2" charset="2"/>
              <a:buChar char="Ø"/>
              <a:defRPr/>
            </a:pPr>
            <a:r>
              <a:rPr lang="en-US" sz="2200" dirty="0" smtClean="0">
                <a:cs typeface="Times" panose="02020603050405020304" pitchFamily="18" charset="0"/>
              </a:rPr>
              <a:t>Current State budget froze funding at FY19 levels for FY20 &amp; FY21, but FY20 cut $231,356 and FY21 cut $104,470 for a combined total loss of $335,826.</a:t>
            </a:r>
          </a:p>
          <a:p>
            <a:pPr marL="342900" indent="-342900" eaLnBrk="1" hangingPunct="1">
              <a:buFont typeface="Wingdings" panose="05000000000000000000" pitchFamily="2" charset="2"/>
              <a:buChar char="Ø"/>
              <a:defRPr/>
            </a:pPr>
            <a:r>
              <a:rPr lang="en-US" sz="2200" dirty="0" smtClean="0">
                <a:cs typeface="Times" panose="02020603050405020304" pitchFamily="18" charset="0"/>
              </a:rPr>
              <a:t>We estimate that state foundation restored to FY19 levels for FY22-25.</a:t>
            </a:r>
          </a:p>
          <a:p>
            <a:pPr marL="342900" indent="-342900" eaLnBrk="1" hangingPunct="1">
              <a:buFont typeface="Wingdings" panose="05000000000000000000" pitchFamily="2" charset="2"/>
              <a:buChar char="Ø"/>
              <a:defRPr/>
            </a:pPr>
            <a:r>
              <a:rPr lang="en-US" sz="2200" dirty="0" smtClean="0">
                <a:cs typeface="Times" panose="02020603050405020304" pitchFamily="18" charset="0"/>
              </a:rPr>
              <a:t>72.3% of our revenue is from the State in FY21.</a:t>
            </a:r>
          </a:p>
          <a:p>
            <a:pPr marL="342900" indent="-342900" eaLnBrk="1" hangingPunct="1">
              <a:buFont typeface="Wingdings" panose="05000000000000000000" pitchFamily="2" charset="2"/>
              <a:buChar char="Ø"/>
              <a:defRPr/>
            </a:pPr>
            <a:r>
              <a:rPr lang="en-US" sz="2200" dirty="0" smtClean="0">
                <a:cs typeface="Times" panose="02020603050405020304" pitchFamily="18" charset="0"/>
              </a:rPr>
              <a:t>The renewed 7.73 mill operating levy is critical to our financial viability.</a:t>
            </a:r>
          </a:p>
          <a:p>
            <a:pPr marL="342900" indent="-342900" eaLnBrk="1" hangingPunct="1">
              <a:buFont typeface="Wingdings" panose="05000000000000000000" pitchFamily="2" charset="2"/>
              <a:buChar char="Ø"/>
              <a:defRPr/>
            </a:pPr>
            <a:r>
              <a:rPr lang="en-US" sz="2200" dirty="0" smtClean="0">
                <a:cs typeface="Times" panose="02020603050405020304" pitchFamily="18" charset="0"/>
              </a:rPr>
              <a:t>Property tax collections holding at 95% so far there was a slight decline in 1</a:t>
            </a:r>
            <a:r>
              <a:rPr lang="en-US" sz="2200" baseline="30000" dirty="0" smtClean="0">
                <a:cs typeface="Times" panose="02020603050405020304" pitchFamily="18" charset="0"/>
              </a:rPr>
              <a:t>st</a:t>
            </a:r>
            <a:r>
              <a:rPr lang="en-US" sz="2200" dirty="0" smtClean="0">
                <a:cs typeface="Times" panose="02020603050405020304" pitchFamily="18" charset="0"/>
              </a:rPr>
              <a:t> half 2021 collection.</a:t>
            </a:r>
          </a:p>
          <a:p>
            <a:pPr marL="342900" indent="-342900" eaLnBrk="1" hangingPunct="1">
              <a:buFont typeface="Wingdings" panose="05000000000000000000" pitchFamily="2" charset="2"/>
              <a:buChar char="Ø"/>
              <a:defRPr/>
            </a:pPr>
            <a:r>
              <a:rPr lang="en-US" sz="2200" dirty="0" smtClean="0">
                <a:cs typeface="Times" panose="02020603050405020304" pitchFamily="18" charset="0"/>
              </a:rPr>
              <a:t>Due to COVID-19 will receive $293,847 in BWC refunds/rebates. This helps offset other state cuts.</a:t>
            </a:r>
          </a:p>
          <a:p>
            <a:pPr marL="342900" indent="-342900" eaLnBrk="1" hangingPunct="1">
              <a:buFont typeface="Wingdings" panose="05000000000000000000" pitchFamily="2" charset="2"/>
              <a:buChar char="Ø"/>
              <a:defRPr/>
            </a:pPr>
            <a:r>
              <a:rPr lang="en-US" sz="2200" dirty="0" smtClean="0">
                <a:cs typeface="Times" panose="02020603050405020304" pitchFamily="18" charset="0"/>
              </a:rPr>
              <a:t>We will get estimated $2.08M in ESSER II and $4.7M in ESSER III that will help offset the state cuts.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latin typeface="Times" panose="02020603050405020304" pitchFamily="18" charset="0"/>
                <a:cs typeface="Times" panose="02020603050405020304" pitchFamily="18" charset="0"/>
              </a:rPr>
              <a:t>Revenue Vs. Expenditure</a:t>
            </a:r>
          </a:p>
        </p:txBody>
      </p:sp>
      <p:sp>
        <p:nvSpPr>
          <p:cNvPr id="6147" name="Text Box 10"/>
          <p:cNvSpPr txBox="1">
            <a:spLocks noChangeArrowheads="1"/>
          </p:cNvSpPr>
          <p:nvPr/>
        </p:nvSpPr>
        <p:spPr bwMode="auto">
          <a:xfrm>
            <a:off x="625475" y="4953000"/>
            <a:ext cx="7893050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indent="-342900">
              <a:spcBef>
                <a:spcPct val="0"/>
              </a:spcBef>
              <a:buClrTx/>
              <a:buSzTx/>
              <a:buFont typeface="Wingdings" panose="05000000000000000000" pitchFamily="2" charset="2"/>
              <a:buChar char="Ø"/>
            </a:pPr>
            <a:r>
              <a:rPr lang="en-US" altLang="en-US" sz="2200" dirty="0" smtClean="0">
                <a:latin typeface="Times" panose="02020603050405020304" pitchFamily="18" charset="0"/>
                <a:cs typeface="Times" panose="02020603050405020304" pitchFamily="18" charset="0"/>
              </a:rPr>
              <a:t>Spending </a:t>
            </a:r>
            <a:r>
              <a:rPr lang="en-US" altLang="en-US" sz="2200" dirty="0">
                <a:latin typeface="Times" panose="02020603050405020304" pitchFamily="18" charset="0"/>
                <a:cs typeface="Times" panose="02020603050405020304" pitchFamily="18" charset="0"/>
              </a:rPr>
              <a:t>more than bringing in beginning </a:t>
            </a:r>
            <a:r>
              <a:rPr lang="en-US" altLang="en-US" sz="2200" dirty="0" smtClean="0">
                <a:latin typeface="Times" panose="02020603050405020304" pitchFamily="18" charset="0"/>
                <a:cs typeface="Times" panose="02020603050405020304" pitchFamily="18" charset="0"/>
              </a:rPr>
              <a:t>in FY19. </a:t>
            </a:r>
          </a:p>
          <a:p>
            <a:pPr marL="342900" indent="-342900">
              <a:spcBef>
                <a:spcPct val="0"/>
              </a:spcBef>
              <a:buClrTx/>
              <a:buSzTx/>
              <a:buFont typeface="Wingdings" panose="05000000000000000000" pitchFamily="2" charset="2"/>
              <a:buChar char="Ø"/>
            </a:pPr>
            <a:r>
              <a:rPr lang="en-US" altLang="en-US" sz="2200" dirty="0" smtClean="0">
                <a:latin typeface="Times" panose="02020603050405020304" pitchFamily="18" charset="0"/>
                <a:cs typeface="Times" panose="02020603050405020304" pitchFamily="18" charset="0"/>
              </a:rPr>
              <a:t>Model reflects FY21 State Cut $104,470.</a:t>
            </a:r>
          </a:p>
          <a:p>
            <a:pPr marL="342900" indent="-342900">
              <a:spcBef>
                <a:spcPct val="0"/>
              </a:spcBef>
              <a:buClrTx/>
              <a:buSzTx/>
              <a:buFont typeface="Wingdings" panose="05000000000000000000" pitchFamily="2" charset="2"/>
              <a:buChar char="Ø"/>
            </a:pPr>
            <a:r>
              <a:rPr lang="en-US" altLang="en-US" sz="2200" dirty="0" smtClean="0">
                <a:latin typeface="Times" panose="02020603050405020304" pitchFamily="18" charset="0"/>
                <a:cs typeface="Times" panose="02020603050405020304" pitchFamily="18" charset="0"/>
              </a:rPr>
              <a:t>The above graph includes the November 3, levy renewal.</a:t>
            </a:r>
            <a:endParaRPr lang="en-US" altLang="en-US" sz="2200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graphicFrame>
        <p:nvGraphicFramePr>
          <p:cNvPr id="6149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6679417"/>
              </p:ext>
            </p:extLst>
          </p:nvPr>
        </p:nvGraphicFramePr>
        <p:xfrm>
          <a:off x="625475" y="1106488"/>
          <a:ext cx="7893050" cy="3735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9" name="Worksheet" r:id="rId3" imgW="8753380" imgH="4143375" progId="Excel.Sheet.12">
                  <p:link updateAutomatic="1"/>
                </p:oleObj>
              </mc:Choice>
              <mc:Fallback>
                <p:oleObj name="Worksheet" r:id="rId3" imgW="8753380" imgH="4143375" progId="Excel.Sheet.12">
                  <p:link updateAutomatic="1"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5475" y="1106488"/>
                        <a:ext cx="7893050" cy="3735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latin typeface="Times" panose="02020603050405020304" pitchFamily="18" charset="0"/>
                <a:cs typeface="Times" panose="02020603050405020304" pitchFamily="18" charset="0"/>
              </a:rPr>
              <a:t>Est. General Fund Revenue Sources FY21</a:t>
            </a:r>
          </a:p>
        </p:txBody>
      </p:sp>
      <p:sp>
        <p:nvSpPr>
          <p:cNvPr id="8195" name="Text Box 7"/>
          <p:cNvSpPr txBox="1">
            <a:spLocks noChangeArrowheads="1"/>
          </p:cNvSpPr>
          <p:nvPr/>
        </p:nvSpPr>
        <p:spPr bwMode="auto">
          <a:xfrm>
            <a:off x="474663" y="5326559"/>
            <a:ext cx="8194674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indent="-342900">
              <a:spcBef>
                <a:spcPct val="0"/>
              </a:spcBef>
              <a:buClrTx/>
              <a:buSzTx/>
              <a:buFont typeface="Wingdings" panose="05000000000000000000" pitchFamily="2" charset="2"/>
              <a:buChar char="Ø"/>
            </a:pPr>
            <a:r>
              <a:rPr lang="en-US" altLang="en-US" sz="2200" dirty="0" smtClean="0">
                <a:latin typeface="Times" panose="02020603050405020304" pitchFamily="18" charset="0"/>
                <a:cs typeface="Times" panose="02020603050405020304" pitchFamily="18" charset="0"/>
              </a:rPr>
              <a:t>State </a:t>
            </a:r>
            <a:r>
              <a:rPr lang="en-US" altLang="en-US" sz="2200" dirty="0">
                <a:latin typeface="Times" panose="02020603050405020304" pitchFamily="18" charset="0"/>
                <a:cs typeface="Times" panose="02020603050405020304" pitchFamily="18" charset="0"/>
              </a:rPr>
              <a:t>of Ohio contributes </a:t>
            </a:r>
            <a:r>
              <a:rPr lang="en-US" altLang="en-US" sz="2200" dirty="0" smtClean="0">
                <a:latin typeface="Times" panose="02020603050405020304" pitchFamily="18" charset="0"/>
                <a:cs typeface="Times" panose="02020603050405020304" pitchFamily="18" charset="0"/>
              </a:rPr>
              <a:t>72.3% </a:t>
            </a:r>
            <a:r>
              <a:rPr lang="en-US" altLang="en-US" sz="2200" dirty="0">
                <a:latin typeface="Times" panose="02020603050405020304" pitchFamily="18" charset="0"/>
                <a:cs typeface="Times" panose="02020603050405020304" pitchFamily="18" charset="0"/>
              </a:rPr>
              <a:t>in </a:t>
            </a:r>
            <a:r>
              <a:rPr lang="en-US" altLang="en-US" sz="2200" dirty="0" smtClean="0">
                <a:latin typeface="Times" panose="02020603050405020304" pitchFamily="18" charset="0"/>
                <a:cs typeface="Times" panose="02020603050405020304" pitchFamily="18" charset="0"/>
              </a:rPr>
              <a:t>FY21.</a:t>
            </a:r>
          </a:p>
          <a:p>
            <a:pPr marL="342900" indent="-342900">
              <a:spcBef>
                <a:spcPct val="0"/>
              </a:spcBef>
              <a:buClrTx/>
              <a:buSzTx/>
              <a:buFont typeface="Wingdings" panose="05000000000000000000" pitchFamily="2" charset="2"/>
              <a:buChar char="Ø"/>
            </a:pPr>
            <a:r>
              <a:rPr lang="en-US" altLang="en-US" sz="2200" dirty="0" smtClean="0">
                <a:latin typeface="Times" panose="02020603050405020304" pitchFamily="18" charset="0"/>
                <a:cs typeface="Times" panose="02020603050405020304" pitchFamily="18" charset="0"/>
              </a:rPr>
              <a:t>When they shut off increases we suffer.</a:t>
            </a:r>
            <a:endParaRPr lang="en-US" altLang="en-US" sz="2200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9973942"/>
              </p:ext>
            </p:extLst>
          </p:nvPr>
        </p:nvGraphicFramePr>
        <p:xfrm>
          <a:off x="474663" y="1392238"/>
          <a:ext cx="8194675" cy="3817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7" name="Worksheet" r:id="rId3" imgW="8753380" imgH="4076795" progId="Excel.Sheet.12">
                  <p:link updateAutomatic="1"/>
                </p:oleObj>
              </mc:Choice>
              <mc:Fallback>
                <p:oleObj name="Worksheet" r:id="rId3" imgW="8753380" imgH="4076795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74663" y="1392238"/>
                        <a:ext cx="8194675" cy="38179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577850" y="76200"/>
            <a:ext cx="7988300" cy="760412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latin typeface="Times" panose="02020603050405020304" pitchFamily="18" charset="0"/>
                <a:cs typeface="Times" panose="02020603050405020304" pitchFamily="18" charset="0"/>
              </a:rPr>
              <a:t>Ending Cash Balance</a:t>
            </a:r>
          </a:p>
        </p:txBody>
      </p:sp>
      <p:sp>
        <p:nvSpPr>
          <p:cNvPr id="7171" name="Text Box 10"/>
          <p:cNvSpPr txBox="1">
            <a:spLocks noChangeArrowheads="1"/>
          </p:cNvSpPr>
          <p:nvPr/>
        </p:nvSpPr>
        <p:spPr bwMode="auto">
          <a:xfrm>
            <a:off x="457200" y="5181600"/>
            <a:ext cx="8153400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indent="-342900">
              <a:spcBef>
                <a:spcPct val="0"/>
              </a:spcBef>
              <a:buClrTx/>
              <a:buSzTx/>
              <a:buFont typeface="Wingdings" panose="05000000000000000000" pitchFamily="2" charset="2"/>
              <a:buChar char="Ø"/>
            </a:pPr>
            <a:r>
              <a:rPr lang="en-US" altLang="en-US" sz="2200" dirty="0" smtClean="0">
                <a:latin typeface="Times" panose="02020603050405020304" pitchFamily="18" charset="0"/>
                <a:cs typeface="Times" panose="02020603050405020304" pitchFamily="18" charset="0"/>
              </a:rPr>
              <a:t>30 </a:t>
            </a:r>
            <a:r>
              <a:rPr lang="en-US" altLang="en-US" sz="2200" dirty="0">
                <a:latin typeface="Times" panose="02020603050405020304" pitchFamily="18" charset="0"/>
                <a:cs typeface="Times" panose="02020603050405020304" pitchFamily="18" charset="0"/>
              </a:rPr>
              <a:t>- 60 Day Cash Balance a responsible target to end </a:t>
            </a:r>
            <a:r>
              <a:rPr lang="en-US" altLang="en-US" sz="2200" dirty="0" smtClean="0">
                <a:latin typeface="Times" panose="02020603050405020304" pitchFamily="18" charset="0"/>
                <a:cs typeface="Times" panose="02020603050405020304" pitchFamily="18" charset="0"/>
              </a:rPr>
              <a:t>year.</a:t>
            </a:r>
          </a:p>
          <a:p>
            <a:pPr marL="342900" indent="-342900">
              <a:spcBef>
                <a:spcPct val="0"/>
              </a:spcBef>
              <a:buClrTx/>
              <a:buSzTx/>
              <a:buFont typeface="Wingdings" panose="05000000000000000000" pitchFamily="2" charset="2"/>
              <a:buChar char="Ø"/>
            </a:pPr>
            <a:r>
              <a:rPr lang="en-US" altLang="en-US" sz="2200" dirty="0" smtClean="0">
                <a:latin typeface="Times" panose="02020603050405020304" pitchFamily="18" charset="0"/>
                <a:cs typeface="Times" panose="02020603050405020304" pitchFamily="18" charset="0"/>
              </a:rPr>
              <a:t>No less than $-0- required by Ohio law. </a:t>
            </a:r>
          </a:p>
          <a:p>
            <a:pPr marL="342900" indent="-342900">
              <a:spcBef>
                <a:spcPct val="0"/>
              </a:spcBef>
              <a:buClrTx/>
              <a:buSzTx/>
              <a:buFont typeface="Wingdings" panose="05000000000000000000" pitchFamily="2" charset="2"/>
              <a:buChar char="Ø"/>
            </a:pPr>
            <a:r>
              <a:rPr lang="en-US" altLang="en-US" sz="2200" dirty="0" smtClean="0">
                <a:latin typeface="Times" panose="02020603050405020304" pitchFamily="18" charset="0"/>
                <a:cs typeface="Times" panose="02020603050405020304" pitchFamily="18" charset="0"/>
              </a:rPr>
              <a:t>Shown with levy renewed.</a:t>
            </a:r>
            <a:endParaRPr lang="en-US" altLang="en-US" sz="2200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2447294"/>
              </p:ext>
            </p:extLst>
          </p:nvPr>
        </p:nvGraphicFramePr>
        <p:xfrm>
          <a:off x="364332" y="1150938"/>
          <a:ext cx="8415337" cy="4035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2" name="Worksheet" r:id="rId3" imgW="8753380" imgH="4200525" progId="Excel.Sheet.12">
                  <p:link updateAutomatic="1"/>
                </p:oleObj>
              </mc:Choice>
              <mc:Fallback>
                <p:oleObj name="Worksheet" r:id="rId3" imgW="8753380" imgH="4200525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64332" y="1150938"/>
                        <a:ext cx="8415337" cy="40354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latin typeface="Times" panose="02020603050405020304" pitchFamily="18" charset="0"/>
                <a:cs typeface="Times" panose="02020603050405020304" pitchFamily="18" charset="0"/>
              </a:rPr>
              <a:t>Revenue Vs. Expenditure</a:t>
            </a:r>
          </a:p>
        </p:txBody>
      </p:sp>
      <p:sp>
        <p:nvSpPr>
          <p:cNvPr id="6147" name="Text Box 10"/>
          <p:cNvSpPr txBox="1">
            <a:spLocks noChangeArrowheads="1"/>
          </p:cNvSpPr>
          <p:nvPr/>
        </p:nvSpPr>
        <p:spPr bwMode="auto">
          <a:xfrm>
            <a:off x="873918" y="5292804"/>
            <a:ext cx="7396163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indent="-342900">
              <a:spcBef>
                <a:spcPct val="0"/>
              </a:spcBef>
              <a:buClrTx/>
              <a:buSzTx/>
              <a:buFont typeface="Wingdings" panose="05000000000000000000" pitchFamily="2" charset="2"/>
              <a:buChar char="Ø"/>
            </a:pPr>
            <a:r>
              <a:rPr lang="en-US" altLang="en-US" sz="2200" dirty="0" smtClean="0">
                <a:latin typeface="Times" panose="02020603050405020304" pitchFamily="18" charset="0"/>
                <a:cs typeface="Times" panose="02020603050405020304" pitchFamily="18" charset="0"/>
              </a:rPr>
              <a:t>This shows ending cash with renewal levy.</a:t>
            </a:r>
          </a:p>
          <a:p>
            <a:pPr marL="342900" indent="-342900">
              <a:spcBef>
                <a:spcPct val="0"/>
              </a:spcBef>
              <a:buClrTx/>
              <a:buSzTx/>
              <a:buFont typeface="Wingdings" panose="05000000000000000000" pitchFamily="2" charset="2"/>
              <a:buChar char="Ø"/>
            </a:pPr>
            <a:r>
              <a:rPr lang="en-US" altLang="en-US" sz="2200" dirty="0" smtClean="0">
                <a:latin typeface="Times" panose="02020603050405020304" pitchFamily="18" charset="0"/>
                <a:cs typeface="Times" panose="02020603050405020304" pitchFamily="18" charset="0"/>
              </a:rPr>
              <a:t>We are in for difficult financial decision even with levy renewal if state does not step up.</a:t>
            </a:r>
            <a:endParaRPr lang="en-US" altLang="en-US" sz="2200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006235"/>
              </p:ext>
            </p:extLst>
          </p:nvPr>
        </p:nvGraphicFramePr>
        <p:xfrm>
          <a:off x="873919" y="1052513"/>
          <a:ext cx="7396163" cy="4205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9" name="Worksheet" r:id="rId3" imgW="8743950" imgH="4972050" progId="Excel.Sheet.12">
                  <p:link updateAutomatic="1"/>
                </p:oleObj>
              </mc:Choice>
              <mc:Fallback>
                <p:oleObj name="Worksheet" r:id="rId3" imgW="8743950" imgH="4972050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73919" y="1052513"/>
                        <a:ext cx="7396163" cy="42052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14668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latin typeface="Times" panose="02020603050405020304" pitchFamily="18" charset="0"/>
                <a:cs typeface="Times" panose="02020603050405020304" pitchFamily="18" charset="0"/>
              </a:rPr>
              <a:t>Local vs. State Funding</a:t>
            </a:r>
          </a:p>
        </p:txBody>
      </p:sp>
      <p:sp>
        <p:nvSpPr>
          <p:cNvPr id="9219" name="Text Box 7"/>
          <p:cNvSpPr txBox="1">
            <a:spLocks noChangeArrowheads="1"/>
          </p:cNvSpPr>
          <p:nvPr/>
        </p:nvSpPr>
        <p:spPr bwMode="auto">
          <a:xfrm>
            <a:off x="457107" y="4876800"/>
            <a:ext cx="8229693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indent="-342900">
              <a:spcBef>
                <a:spcPct val="0"/>
              </a:spcBef>
              <a:buClrTx/>
              <a:buSzTx/>
              <a:buFont typeface="Wingdings" panose="05000000000000000000" pitchFamily="2" charset="2"/>
              <a:buChar char="Ø"/>
            </a:pPr>
            <a:r>
              <a:rPr lang="en-US" altLang="en-US" sz="2200" dirty="0" smtClean="0">
                <a:latin typeface="Times" panose="02020603050405020304" pitchFamily="18" charset="0"/>
                <a:cs typeface="Times" panose="02020603050405020304" pitchFamily="18" charset="0"/>
              </a:rPr>
              <a:t>State funding cut FY20 &amp; FY21 due to COVID-19 Recession.</a:t>
            </a:r>
          </a:p>
          <a:p>
            <a:pPr marL="342900" indent="-342900">
              <a:spcBef>
                <a:spcPct val="0"/>
              </a:spcBef>
              <a:buClrTx/>
              <a:buSzTx/>
              <a:buFont typeface="Wingdings" panose="05000000000000000000" pitchFamily="2" charset="2"/>
              <a:buChar char="Ø"/>
            </a:pPr>
            <a:r>
              <a:rPr lang="en-US" altLang="en-US" sz="2200" dirty="0" smtClean="0">
                <a:latin typeface="Times" panose="02020603050405020304" pitchFamily="18" charset="0"/>
                <a:cs typeface="Times" panose="02020603050405020304" pitchFamily="18" charset="0"/>
              </a:rPr>
              <a:t>We anticipate state revenue to return to FY19 levels FY22-25.</a:t>
            </a:r>
          </a:p>
          <a:p>
            <a:pPr marL="342900" indent="-342900">
              <a:spcBef>
                <a:spcPct val="0"/>
              </a:spcBef>
              <a:buClrTx/>
              <a:buSzTx/>
              <a:buFont typeface="Wingdings" panose="05000000000000000000" pitchFamily="2" charset="2"/>
              <a:buChar char="Ø"/>
            </a:pPr>
            <a:r>
              <a:rPr lang="en-US" altLang="en-US" sz="2200" dirty="0" smtClean="0">
                <a:latin typeface="Times" panose="02020603050405020304" pitchFamily="18" charset="0"/>
                <a:cs typeface="Times" panose="02020603050405020304" pitchFamily="18" charset="0"/>
              </a:rPr>
              <a:t>All revenue sources FY21-FY25 are flat.</a:t>
            </a:r>
            <a:endParaRPr lang="en-US" altLang="en-US" sz="2200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graphicFrame>
        <p:nvGraphicFramePr>
          <p:cNvPr id="9220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1045010"/>
              </p:ext>
            </p:extLst>
          </p:nvPr>
        </p:nvGraphicFramePr>
        <p:xfrm>
          <a:off x="457107" y="1143000"/>
          <a:ext cx="8229787" cy="36817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0" name="Worksheet" r:id="rId3" imgW="8753380" imgH="3914775" progId="Excel.Sheet.12">
                  <p:link updateAutomatic="1"/>
                </p:oleObj>
              </mc:Choice>
              <mc:Fallback>
                <p:oleObj name="Worksheet" r:id="rId3" imgW="8753380" imgH="3914775" progId="Excel.Sheet.12">
                  <p:link updateAutomatic="1"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107" y="1143000"/>
                        <a:ext cx="8229787" cy="368174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latin typeface="Times" panose="02020603050405020304" pitchFamily="18" charset="0"/>
                <a:cs typeface="Times" panose="02020603050405020304" pitchFamily="18" charset="0"/>
              </a:rPr>
              <a:t>Challenges To Operating Revenue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4419600"/>
          </a:xfrm>
        </p:spPr>
        <p:txBody>
          <a:bodyPr/>
          <a:lstStyle/>
          <a:p>
            <a:pPr lvl="0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Ø"/>
              <a:defRPr/>
            </a:pPr>
            <a:r>
              <a:rPr lang="en-US" sz="2200" dirty="0" smtClean="0">
                <a:effectLst/>
                <a:latin typeface="Times" panose="02020603050405020304" pitchFamily="18" charset="0"/>
                <a:cs typeface="Times" panose="02020603050405020304" pitchFamily="18" charset="0"/>
              </a:rPr>
              <a:t>HB166 New State budget for FY20-21 froze foundation funding for all districts at FY19 levels…then cut both years by $</a:t>
            </a:r>
            <a:r>
              <a:rPr lang="en-US" sz="2200" kern="1200" dirty="0" smtClean="0">
                <a:solidFill>
                  <a:prstClr val="white"/>
                </a:solidFill>
                <a:effectLst/>
                <a:latin typeface="Times" panose="02020603050405020304" pitchFamily="18" charset="0"/>
                <a:cs typeface="Times" panose="02020603050405020304" pitchFamily="18" charset="0"/>
              </a:rPr>
              <a:t>231,356 and $104,470 </a:t>
            </a:r>
            <a:r>
              <a:rPr lang="en-US" sz="2200" kern="1200" dirty="0">
                <a:solidFill>
                  <a:prstClr val="white"/>
                </a:solidFill>
                <a:effectLst/>
                <a:latin typeface="Times" panose="02020603050405020304" pitchFamily="18" charset="0"/>
                <a:cs typeface="Times" panose="02020603050405020304" pitchFamily="18" charset="0"/>
              </a:rPr>
              <a:t>for a combined total loss of $335,826</a:t>
            </a:r>
            <a:r>
              <a:rPr lang="en-US" sz="2200" kern="1200" dirty="0" smtClean="0">
                <a:solidFill>
                  <a:prstClr val="white"/>
                </a:solidFill>
                <a:effectLst/>
                <a:latin typeface="Times" panose="02020603050405020304" pitchFamily="18" charset="0"/>
                <a:cs typeface="Times" panose="02020603050405020304" pitchFamily="18" charset="0"/>
              </a:rPr>
              <a:t>.</a:t>
            </a:r>
            <a:endParaRPr lang="en-US" sz="2200" dirty="0" smtClean="0">
              <a:effectLst/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ClrTx/>
              <a:buFont typeface="Wingdings" panose="05000000000000000000" pitchFamily="2" charset="2"/>
              <a:buChar char="Ø"/>
              <a:defRPr/>
            </a:pPr>
            <a:r>
              <a:rPr lang="en-US" sz="2200" dirty="0" smtClean="0">
                <a:effectLst/>
                <a:latin typeface="Times" panose="02020603050405020304" pitchFamily="18" charset="0"/>
                <a:cs typeface="Times" panose="02020603050405020304" pitchFamily="18" charset="0"/>
              </a:rPr>
              <a:t>Restricted Student Wellness and Success Funds (SWSF) was an increase but must be placed in Fund 467 …not General Fund money.</a:t>
            </a:r>
          </a:p>
          <a:p>
            <a:pPr eaLnBrk="1" hangingPunct="1">
              <a:lnSpc>
                <a:spcPct val="90000"/>
              </a:lnSpc>
              <a:buClrTx/>
              <a:buFont typeface="Wingdings" panose="05000000000000000000" pitchFamily="2" charset="2"/>
              <a:buChar char="Ø"/>
              <a:defRPr/>
            </a:pPr>
            <a:r>
              <a:rPr lang="en-US" sz="2200" dirty="0" smtClean="0">
                <a:effectLst/>
                <a:latin typeface="Times" panose="02020603050405020304" pitchFamily="18" charset="0"/>
                <a:cs typeface="Times" panose="02020603050405020304" pitchFamily="18" charset="0"/>
              </a:rPr>
              <a:t>We will recode qualified existing General Fund expenses to Fund 467 in FY20-25 which is permitted by HB166.</a:t>
            </a:r>
          </a:p>
          <a:p>
            <a:pPr eaLnBrk="1" hangingPunct="1">
              <a:lnSpc>
                <a:spcPct val="90000"/>
              </a:lnSpc>
              <a:buClrTx/>
              <a:buFont typeface="Wingdings" panose="05000000000000000000" pitchFamily="2" charset="2"/>
              <a:buChar char="Ø"/>
              <a:defRPr/>
            </a:pPr>
            <a:r>
              <a:rPr lang="en-US" sz="2200" dirty="0" smtClean="0">
                <a:effectLst/>
                <a:latin typeface="Times" panose="02020603050405020304" pitchFamily="18" charset="0"/>
                <a:cs typeface="Times" panose="02020603050405020304" pitchFamily="18" charset="0"/>
              </a:rPr>
              <a:t>No district will get less SWSF funding in FY22 &amp; FY23 than they got in FY21…these dollars will continue.</a:t>
            </a:r>
          </a:p>
          <a:p>
            <a:pPr eaLnBrk="1" hangingPunct="1">
              <a:lnSpc>
                <a:spcPct val="90000"/>
              </a:lnSpc>
              <a:buClrTx/>
              <a:buFont typeface="Wingdings" panose="05000000000000000000" pitchFamily="2" charset="2"/>
              <a:buChar char="Ø"/>
              <a:defRPr/>
            </a:pPr>
            <a:r>
              <a:rPr lang="en-US" sz="2200" dirty="0" smtClean="0">
                <a:effectLst/>
                <a:latin typeface="Times" panose="02020603050405020304" pitchFamily="18" charset="0"/>
                <a:cs typeface="Times" panose="02020603050405020304" pitchFamily="18" charset="0"/>
              </a:rPr>
              <a:t>Revenues need to grow to keep pace with expenses or expenses need to shrink to match revenues.</a:t>
            </a:r>
          </a:p>
          <a:p>
            <a:pPr eaLnBrk="1" hangingPunct="1">
              <a:lnSpc>
                <a:spcPct val="90000"/>
              </a:lnSpc>
              <a:buClrTx/>
              <a:buFont typeface="Wingdings" panose="05000000000000000000" pitchFamily="2" charset="2"/>
              <a:buChar char="Ø"/>
              <a:defRPr/>
            </a:pPr>
            <a:r>
              <a:rPr lang="en-US" sz="2200" dirty="0" smtClean="0">
                <a:effectLst/>
                <a:latin typeface="Times" panose="02020603050405020304" pitchFamily="18" charset="0"/>
                <a:cs typeface="Times" panose="02020603050405020304" pitchFamily="18" charset="0"/>
              </a:rPr>
              <a:t>Sub HB110 the proposed state budget for FY22-23 will not be known what funding will be approved until late June 2021.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42900" y="76200"/>
            <a:ext cx="84582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latin typeface="Times" panose="02020603050405020304" pitchFamily="18" charset="0"/>
                <a:cs typeface="Times" panose="02020603050405020304" pitchFamily="18" charset="0"/>
              </a:rPr>
              <a:t>Est. General Fund Expenditures FY21</a:t>
            </a:r>
          </a:p>
        </p:txBody>
      </p:sp>
      <p:sp>
        <p:nvSpPr>
          <p:cNvPr id="11267" name="Text Box 8"/>
          <p:cNvSpPr txBox="1">
            <a:spLocks noChangeArrowheads="1"/>
          </p:cNvSpPr>
          <p:nvPr/>
        </p:nvSpPr>
        <p:spPr bwMode="auto">
          <a:xfrm>
            <a:off x="200025" y="5336646"/>
            <a:ext cx="8743950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indent="-342900">
              <a:spcBef>
                <a:spcPct val="0"/>
              </a:spcBef>
              <a:buClrTx/>
              <a:buSzTx/>
              <a:buFont typeface="Wingdings" panose="05000000000000000000" pitchFamily="2" charset="2"/>
              <a:buChar char="Ø"/>
            </a:pPr>
            <a:r>
              <a:rPr lang="en-US" altLang="en-US" sz="2200" dirty="0" smtClean="0">
                <a:latin typeface="Times" panose="02020603050405020304" pitchFamily="18" charset="0"/>
                <a:cs typeface="Times" panose="02020603050405020304" pitchFamily="18" charset="0"/>
              </a:rPr>
              <a:t>Wages </a:t>
            </a:r>
            <a:r>
              <a:rPr lang="en-US" altLang="en-US" sz="2200" dirty="0">
                <a:latin typeface="Times" panose="02020603050405020304" pitchFamily="18" charset="0"/>
                <a:cs typeface="Times" panose="02020603050405020304" pitchFamily="18" charset="0"/>
              </a:rPr>
              <a:t>and benefits Est. </a:t>
            </a:r>
            <a:r>
              <a:rPr lang="en-US" altLang="en-US" sz="2200" dirty="0" smtClean="0">
                <a:latin typeface="Times" panose="02020603050405020304" pitchFamily="18" charset="0"/>
                <a:cs typeface="Times" panose="02020603050405020304" pitchFamily="18" charset="0"/>
              </a:rPr>
              <a:t>71% </a:t>
            </a:r>
            <a:r>
              <a:rPr lang="en-US" altLang="en-US" sz="2200" dirty="0">
                <a:latin typeface="Times" panose="02020603050405020304" pitchFamily="18" charset="0"/>
                <a:cs typeface="Times" panose="02020603050405020304" pitchFamily="18" charset="0"/>
              </a:rPr>
              <a:t>which is not out of </a:t>
            </a:r>
            <a:r>
              <a:rPr lang="en-US" altLang="en-US" sz="2200" dirty="0" smtClean="0">
                <a:latin typeface="Times" panose="02020603050405020304" pitchFamily="18" charset="0"/>
                <a:cs typeface="Times" panose="02020603050405020304" pitchFamily="18" charset="0"/>
              </a:rPr>
              <a:t>line.</a:t>
            </a:r>
          </a:p>
          <a:p>
            <a:pPr marL="342900" indent="-342900">
              <a:spcBef>
                <a:spcPct val="0"/>
              </a:spcBef>
              <a:buClrTx/>
              <a:buSzTx/>
              <a:buFont typeface="Wingdings" panose="05000000000000000000" pitchFamily="2" charset="2"/>
              <a:buChar char="Ø"/>
            </a:pPr>
            <a:r>
              <a:rPr lang="en-US" altLang="en-US" sz="2200" dirty="0" smtClean="0">
                <a:latin typeface="Times" panose="02020603050405020304" pitchFamily="18" charset="0"/>
                <a:cs typeface="Times" panose="02020603050405020304" pitchFamily="18" charset="0"/>
              </a:rPr>
              <a:t>Purchased services is the 2</a:t>
            </a:r>
            <a:r>
              <a:rPr lang="en-US" altLang="en-US" sz="2200" baseline="30000" dirty="0" smtClean="0">
                <a:latin typeface="Times" panose="02020603050405020304" pitchFamily="18" charset="0"/>
                <a:cs typeface="Times" panose="02020603050405020304" pitchFamily="18" charset="0"/>
              </a:rPr>
              <a:t>nd</a:t>
            </a:r>
            <a:r>
              <a:rPr lang="en-US" altLang="en-US" sz="2200" dirty="0" smtClean="0">
                <a:latin typeface="Times" panose="02020603050405020304" pitchFamily="18" charset="0"/>
                <a:cs typeface="Times" panose="02020603050405020304" pitchFamily="18" charset="0"/>
              </a:rPr>
              <a:t> highest cost due to school choice expansion by the state legislature.</a:t>
            </a:r>
            <a:endParaRPr lang="en-US" altLang="en-US" sz="2200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graphicFrame>
        <p:nvGraphicFramePr>
          <p:cNvPr id="11268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3272171"/>
              </p:ext>
            </p:extLst>
          </p:nvPr>
        </p:nvGraphicFramePr>
        <p:xfrm>
          <a:off x="200025" y="1143000"/>
          <a:ext cx="8743950" cy="4176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8" name="Worksheet" r:id="rId3" imgW="8743950" imgH="3781330" progId="Excel.Sheet.12">
                  <p:link updateAutomatic="1"/>
                </p:oleObj>
              </mc:Choice>
              <mc:Fallback>
                <p:oleObj name="Worksheet" r:id="rId3" imgW="8743950" imgH="3781330" progId="Excel.Sheet.12">
                  <p:link updateAutomatic="1"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025" y="1143000"/>
                        <a:ext cx="8743950" cy="4176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rtain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Curtai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Curtain 1">
        <a:dk1>
          <a:srgbClr val="602000"/>
        </a:dk1>
        <a:lt1>
          <a:srgbClr val="FFFFFF"/>
        </a:lt1>
        <a:dk2>
          <a:srgbClr val="800000"/>
        </a:dk2>
        <a:lt2>
          <a:srgbClr val="FFFFCC"/>
        </a:lt2>
        <a:accent1>
          <a:srgbClr val="C02418"/>
        </a:accent1>
        <a:accent2>
          <a:srgbClr val="000000"/>
        </a:accent2>
        <a:accent3>
          <a:srgbClr val="C0AAAA"/>
        </a:accent3>
        <a:accent4>
          <a:srgbClr val="DADADA"/>
        </a:accent4>
        <a:accent5>
          <a:srgbClr val="DCACAB"/>
        </a:accent5>
        <a:accent6>
          <a:srgbClr val="000000"/>
        </a:accent6>
        <a:hlink>
          <a:srgbClr val="EBF25A"/>
        </a:hlink>
        <a:folHlink>
          <a:srgbClr val="F2AA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2">
        <a:dk1>
          <a:srgbClr val="4C3D57"/>
        </a:dk1>
        <a:lt1>
          <a:srgbClr val="FFFFFF"/>
        </a:lt1>
        <a:dk2>
          <a:srgbClr val="660066"/>
        </a:dk2>
        <a:lt2>
          <a:srgbClr val="FDFBE3"/>
        </a:lt2>
        <a:accent1>
          <a:srgbClr val="976C9E"/>
        </a:accent1>
        <a:accent2>
          <a:srgbClr val="1E1822"/>
        </a:accent2>
        <a:accent3>
          <a:srgbClr val="B8AAB8"/>
        </a:accent3>
        <a:accent4>
          <a:srgbClr val="DADADA"/>
        </a:accent4>
        <a:accent5>
          <a:srgbClr val="C9BACC"/>
        </a:accent5>
        <a:accent6>
          <a:srgbClr val="1A151E"/>
        </a:accent6>
        <a:hlink>
          <a:srgbClr val="D8C460"/>
        </a:hlink>
        <a:folHlink>
          <a:srgbClr val="C3C2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3">
        <a:dk1>
          <a:srgbClr val="334D3F"/>
        </a:dk1>
        <a:lt1>
          <a:srgbClr val="FFFFFF"/>
        </a:lt1>
        <a:dk2>
          <a:srgbClr val="008000"/>
        </a:dk2>
        <a:lt2>
          <a:srgbClr val="D3F1DB"/>
        </a:lt2>
        <a:accent1>
          <a:srgbClr val="4A6D84"/>
        </a:accent1>
        <a:accent2>
          <a:srgbClr val="213329"/>
        </a:accent2>
        <a:accent3>
          <a:srgbClr val="AAC0AA"/>
        </a:accent3>
        <a:accent4>
          <a:srgbClr val="DADADA"/>
        </a:accent4>
        <a:accent5>
          <a:srgbClr val="B1BAC2"/>
        </a:accent5>
        <a:accent6>
          <a:srgbClr val="1D2D24"/>
        </a:accent6>
        <a:hlink>
          <a:srgbClr val="F0B100"/>
        </a:hlink>
        <a:folHlink>
          <a:srgbClr val="C3710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4">
        <a:dk1>
          <a:srgbClr val="000066"/>
        </a:dk1>
        <a:lt1>
          <a:srgbClr val="FFFFFF"/>
        </a:lt1>
        <a:dk2>
          <a:srgbClr val="000099"/>
        </a:dk2>
        <a:lt2>
          <a:srgbClr val="D8F6F8"/>
        </a:lt2>
        <a:accent1>
          <a:srgbClr val="2131CB"/>
        </a:accent1>
        <a:accent2>
          <a:srgbClr val="00003A"/>
        </a:accent2>
        <a:accent3>
          <a:srgbClr val="AAAACA"/>
        </a:accent3>
        <a:accent4>
          <a:srgbClr val="DADADA"/>
        </a:accent4>
        <a:accent5>
          <a:srgbClr val="ABADE2"/>
        </a:accent5>
        <a:accent6>
          <a:srgbClr val="000034"/>
        </a:accent6>
        <a:hlink>
          <a:srgbClr val="DDD925"/>
        </a:hlink>
        <a:folHlink>
          <a:srgbClr val="72C67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5">
        <a:dk1>
          <a:srgbClr val="566858"/>
        </a:dk1>
        <a:lt1>
          <a:srgbClr val="FFFFFF"/>
        </a:lt1>
        <a:dk2>
          <a:srgbClr val="6D8771"/>
        </a:dk2>
        <a:lt2>
          <a:srgbClr val="ECECB2"/>
        </a:lt2>
        <a:accent1>
          <a:srgbClr val="76A571"/>
        </a:accent1>
        <a:accent2>
          <a:srgbClr val="465648"/>
        </a:accent2>
        <a:accent3>
          <a:srgbClr val="BAC3BB"/>
        </a:accent3>
        <a:accent4>
          <a:srgbClr val="DADADA"/>
        </a:accent4>
        <a:accent5>
          <a:srgbClr val="BDCFBB"/>
        </a:accent5>
        <a:accent6>
          <a:srgbClr val="3F4D40"/>
        </a:accent6>
        <a:hlink>
          <a:srgbClr val="FFDC0B"/>
        </a:hlink>
        <a:folHlink>
          <a:srgbClr val="FC991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6">
        <a:dk1>
          <a:srgbClr val="0A6866"/>
        </a:dk1>
        <a:lt1>
          <a:srgbClr val="FFFFFF"/>
        </a:lt1>
        <a:dk2>
          <a:srgbClr val="0D8784"/>
        </a:dk2>
        <a:lt2>
          <a:srgbClr val="B8DEC6"/>
        </a:lt2>
        <a:accent1>
          <a:srgbClr val="3C7652"/>
        </a:accent1>
        <a:accent2>
          <a:srgbClr val="005250"/>
        </a:accent2>
        <a:accent3>
          <a:srgbClr val="AAC3C2"/>
        </a:accent3>
        <a:accent4>
          <a:srgbClr val="DADADA"/>
        </a:accent4>
        <a:accent5>
          <a:srgbClr val="AFBDB3"/>
        </a:accent5>
        <a:accent6>
          <a:srgbClr val="004948"/>
        </a:accent6>
        <a:hlink>
          <a:srgbClr val="00E0A5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7">
        <a:dk1>
          <a:srgbClr val="50688C"/>
        </a:dk1>
        <a:lt1>
          <a:srgbClr val="FFFFFF"/>
        </a:lt1>
        <a:dk2>
          <a:srgbClr val="6E87AC"/>
        </a:dk2>
        <a:lt2>
          <a:srgbClr val="FFFFFF"/>
        </a:lt2>
        <a:accent1>
          <a:srgbClr val="376EA5"/>
        </a:accent1>
        <a:accent2>
          <a:srgbClr val="445876"/>
        </a:accent2>
        <a:accent3>
          <a:srgbClr val="BAC3D2"/>
        </a:accent3>
        <a:accent4>
          <a:srgbClr val="DADADA"/>
        </a:accent4>
        <a:accent5>
          <a:srgbClr val="AEBACF"/>
        </a:accent5>
        <a:accent6>
          <a:srgbClr val="3D4F6A"/>
        </a:accent6>
        <a:hlink>
          <a:srgbClr val="66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8">
        <a:dk1>
          <a:srgbClr val="000000"/>
        </a:dk1>
        <a:lt1>
          <a:srgbClr val="DDDCC5"/>
        </a:lt1>
        <a:dk2>
          <a:srgbClr val="000000"/>
        </a:dk2>
        <a:lt2>
          <a:srgbClr val="C9C6A5"/>
        </a:lt2>
        <a:accent1>
          <a:srgbClr val="C0C0C0"/>
        </a:accent1>
        <a:accent2>
          <a:srgbClr val="B0AC90"/>
        </a:accent2>
        <a:accent3>
          <a:srgbClr val="EBEBDF"/>
        </a:accent3>
        <a:accent4>
          <a:srgbClr val="000000"/>
        </a:accent4>
        <a:accent5>
          <a:srgbClr val="DCDCDC"/>
        </a:accent5>
        <a:accent6>
          <a:srgbClr val="9F9B82"/>
        </a:accent6>
        <a:hlink>
          <a:srgbClr val="666699"/>
        </a:hlink>
        <a:folHlink>
          <a:srgbClr val="905C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rtain 9">
        <a:dk1>
          <a:srgbClr val="000000"/>
        </a:dk1>
        <a:lt1>
          <a:srgbClr val="FFFFFF"/>
        </a:lt1>
        <a:dk2>
          <a:srgbClr val="000099"/>
        </a:dk2>
        <a:lt2>
          <a:srgbClr val="DDDDDD"/>
        </a:lt2>
        <a:accent1>
          <a:srgbClr val="C6D4D4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DFE6E6"/>
        </a:accent5>
        <a:accent6>
          <a:srgbClr val="AEAEAE"/>
        </a:accent6>
        <a:hlink>
          <a:srgbClr val="6600FF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X:Templates:Presentations:Designs:Curtain</Template>
  <TotalTime>1687</TotalTime>
  <Words>712</Words>
  <Application>Microsoft Office PowerPoint</Application>
  <PresentationFormat>On-screen Show (4:3)</PresentationFormat>
  <Paragraphs>52</Paragraphs>
  <Slides>12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Links</vt:lpstr>
      </vt:variant>
      <vt:variant>
        <vt:i4>7</vt:i4>
      </vt:variant>
      <vt:variant>
        <vt:lpstr>Slide Titles</vt:lpstr>
      </vt:variant>
      <vt:variant>
        <vt:i4>12</vt:i4>
      </vt:variant>
    </vt:vector>
  </HeadingPairs>
  <TitlesOfParts>
    <vt:vector size="23" baseType="lpstr">
      <vt:lpstr>Arial</vt:lpstr>
      <vt:lpstr>Times</vt:lpstr>
      <vt:lpstr>Wingdings</vt:lpstr>
      <vt:lpstr>Curtain</vt:lpstr>
      <vt:lpstr>file:///\\CMHFS\K12$\SHARED\Forecasts\Galion\Galion.xlsx!Graphs!%5bGalion.xlsx%5dGraphs%20Chart%20804</vt:lpstr>
      <vt:lpstr>file:///\\CMHFS\K12$\SHARED\Forecasts\Galion\Galion.xlsx!Graphs!%5bGalion.xlsx%5dGraphs%20Chart%205</vt:lpstr>
      <vt:lpstr>file:///\\CMHFS\K12$\SHARED\Forecasts\Galion\Galion.xlsx!Graphs!%5bGalion.xlsx%5dGraphs%20Chart%202</vt:lpstr>
      <vt:lpstr>file:///\\CMHFS\K12$\SHARED\Forecasts\Galion\Galion.xlsx!Graphs!%5bGalion.xlsx%5dGraphs%20Chart%2010</vt:lpstr>
      <vt:lpstr>file:///\\CMHFS\K12$\SHARED\Forecasts\Galion\Galion.xlsx!Graphs!%5bGalion.xlsx%5dGraphs%20Chart%203</vt:lpstr>
      <vt:lpstr>file:///\\CMHFS\K12$\SHARED\Forecasts\Galion\Galion.xlsx!Graphs!%5bGalion.xlsx%5dGraphs%20Chart%207</vt:lpstr>
      <vt:lpstr>file:///\\CMHFS\K12$\SHARED\Forecasts\Galion\Galion.xlsx!Graphs!%5bGalion.xlsx%5dGraphs%20Chart%209</vt:lpstr>
      <vt:lpstr>      Galion City School District Crawford County Ohio      General Fund  Five Year Forecast July 1, 2020 Through June 30, 2025 May 18, 2021 Presented By Charlene Parkinson, Treasurer</vt:lpstr>
      <vt:lpstr>Forecast Overview</vt:lpstr>
      <vt:lpstr>Revenue Vs. Expenditure</vt:lpstr>
      <vt:lpstr>Est. General Fund Revenue Sources FY21</vt:lpstr>
      <vt:lpstr>Ending Cash Balance</vt:lpstr>
      <vt:lpstr>Revenue Vs. Expenditure</vt:lpstr>
      <vt:lpstr>Local vs. State Funding</vt:lpstr>
      <vt:lpstr>Challenges To Operating Revenue</vt:lpstr>
      <vt:lpstr>Est. General Fund Expenditures FY21</vt:lpstr>
      <vt:lpstr>General Fund Expenditures By Object FY18 through Est. FY 25</vt:lpstr>
      <vt:lpstr>What Now</vt:lpstr>
      <vt:lpstr>Thank You for Listening</vt:lpstr>
    </vt:vector>
  </TitlesOfParts>
  <Company>Dublin City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Mohr</dc:creator>
  <cp:lastModifiedBy>Christoper Mohr</cp:lastModifiedBy>
  <cp:revision>231</cp:revision>
  <dcterms:created xsi:type="dcterms:W3CDTF">2008-09-06T13:13:23Z</dcterms:created>
  <dcterms:modified xsi:type="dcterms:W3CDTF">2021-05-09T16:54:04Z</dcterms:modified>
</cp:coreProperties>
</file>