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5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64" r:id="rId4"/>
    <p:sldId id="261" r:id="rId5"/>
    <p:sldId id="262" r:id="rId6"/>
    <p:sldId id="260" r:id="rId7"/>
    <p:sldId id="265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410" autoAdjust="0"/>
  </p:normalViewPr>
  <p:slideViewPr>
    <p:cSldViewPr snapToGrid="0" snapToObjects="1">
      <p:cViewPr>
        <p:scale>
          <a:sx n="90" d="100"/>
          <a:sy n="90" d="100"/>
        </p:scale>
        <p:origin x="-10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A2098E-D849-463E-BC0D-0A508EFB124A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AEAF75-0DE0-4B65-A829-0739DF5A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47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001849-AEDC-DF46-99AE-567462EEC8E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20584C-B98E-A542-A19C-D0950B2A7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1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year’s curriculum</a:t>
            </a:r>
            <a:r>
              <a:rPr lang="en-US" baseline="0" dirty="0" smtClean="0"/>
              <a:t> revision was in Social Studies K-12.  Teachers used the newly revised state standards to frame their work.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584C-B98E-A542-A19C-D0950B2A79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0731-37D0-8B45-A3A3-D09B3657267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0731-37D0-8B45-A3A3-D09B3657267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A07-A285-2B48-9D16-B15981E8B02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2D0731-37D0-8B45-A3A3-D09B3657267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A07-A285-2B48-9D16-B15981E8B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2D0731-37D0-8B45-A3A3-D09B3657267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A07-A285-2B48-9D16-B15981E8B0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2D0731-37D0-8B45-A3A3-D09B3657267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A07-A285-2B48-9D16-B15981E8B0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0731-37D0-8B45-A3A3-D09B3657267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A07-A285-2B48-9D16-B15981E8B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0731-37D0-8B45-A3A3-D09B3657267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A07-A285-2B48-9D16-B15981E8B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0731-37D0-8B45-A3A3-D09B3657267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A07-A285-2B48-9D16-B15981E8B02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0731-37D0-8B45-A3A3-D09B3657267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A07-A285-2B48-9D16-B15981E8B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2D0731-37D0-8B45-A3A3-D09B3657267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9D719-4B7B-2243-A03D-20F8CB594F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0731-37D0-8B45-A3A3-D09B3657267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A07-A285-2B48-9D16-B15981E8B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0731-37D0-8B45-A3A3-D09B3657267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A07-A285-2B48-9D16-B15981E8B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0731-37D0-8B45-A3A3-D09B3657267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A07-A285-2B48-9D16-B15981E8B0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0731-37D0-8B45-A3A3-D09B3657267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A07-A285-2B48-9D16-B15981E8B0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0731-37D0-8B45-A3A3-D09B3657267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A07-A285-2B48-9D16-B15981E8B0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0731-37D0-8B45-A3A3-D09B3657267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A07-A285-2B48-9D16-B15981E8B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2D0731-37D0-8B45-A3A3-D09B3657267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E65A07-A285-2B48-9D16-B15981E8B0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  <p:sldLayoutId id="2147484337" r:id="rId12"/>
    <p:sldLayoutId id="2147484338" r:id="rId13"/>
    <p:sldLayoutId id="2147484339" r:id="rId14"/>
    <p:sldLayoutId id="2147484340" r:id="rId15"/>
    <p:sldLayoutId id="214748434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301433"/>
            <a:ext cx="8228013" cy="222654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6700"/>
                </a:solidFill>
              </a:rPr>
              <a:t/>
            </a:r>
            <a:br>
              <a:rPr lang="en-US" sz="3200" b="1" dirty="0" smtClean="0">
                <a:solidFill>
                  <a:srgbClr val="FF6700"/>
                </a:solidFill>
              </a:rPr>
            </a:br>
            <a:r>
              <a:rPr lang="en-US" sz="3200" b="1" dirty="0">
                <a:solidFill>
                  <a:srgbClr val="FF6700"/>
                </a:solidFill>
              </a:rPr>
              <a:t/>
            </a:r>
            <a:br>
              <a:rPr lang="en-US" sz="3200" b="1" dirty="0">
                <a:solidFill>
                  <a:srgbClr val="FF6700"/>
                </a:solidFill>
              </a:rPr>
            </a:br>
            <a:r>
              <a:rPr lang="en-US" sz="3200" b="1" dirty="0" smtClean="0">
                <a:solidFill>
                  <a:srgbClr val="FF6700"/>
                </a:solidFill>
              </a:rPr>
              <a:t/>
            </a:r>
            <a:br>
              <a:rPr lang="en-US" sz="3200" b="1" dirty="0" smtClean="0">
                <a:solidFill>
                  <a:srgbClr val="FF6700"/>
                </a:solidFill>
              </a:rPr>
            </a:br>
            <a:r>
              <a:rPr lang="en-US" sz="3200" b="1" dirty="0">
                <a:solidFill>
                  <a:srgbClr val="FF6700"/>
                </a:solidFill>
              </a:rPr>
              <a:t/>
            </a:r>
            <a:br>
              <a:rPr lang="en-US" sz="3200" b="1" dirty="0">
                <a:solidFill>
                  <a:srgbClr val="FF6700"/>
                </a:solidFill>
              </a:rPr>
            </a:br>
            <a:r>
              <a:rPr lang="en-US" sz="3200" b="1" dirty="0" smtClean="0">
                <a:solidFill>
                  <a:srgbClr val="FF6700"/>
                </a:solidFill>
              </a:rPr>
              <a:t/>
            </a:r>
            <a:br>
              <a:rPr lang="en-US" sz="3200" b="1" dirty="0" smtClean="0">
                <a:solidFill>
                  <a:srgbClr val="FF6700"/>
                </a:solidFill>
              </a:rPr>
            </a:br>
            <a:r>
              <a:rPr lang="en-US" sz="3200" b="1" dirty="0">
                <a:solidFill>
                  <a:srgbClr val="FF6700"/>
                </a:solidFill>
              </a:rPr>
              <a:t/>
            </a:r>
            <a:br>
              <a:rPr lang="en-US" sz="3200" b="1" dirty="0">
                <a:solidFill>
                  <a:srgbClr val="FF6700"/>
                </a:solidFill>
              </a:rPr>
            </a:br>
            <a:r>
              <a:rPr lang="en-US" sz="3600" b="1" dirty="0" smtClean="0">
                <a:solidFill>
                  <a:srgbClr val="FF6700"/>
                </a:solidFill>
              </a:rPr>
              <a:t>Local Report Card 2011-2012</a:t>
            </a:r>
            <a:br>
              <a:rPr lang="en-US" sz="3600" b="1" dirty="0" smtClean="0">
                <a:solidFill>
                  <a:srgbClr val="FF6700"/>
                </a:solidFill>
              </a:rPr>
            </a:br>
            <a:r>
              <a:rPr lang="en-US" sz="3600" b="1" dirty="0" smtClean="0">
                <a:solidFill>
                  <a:srgbClr val="FF6700"/>
                </a:solidFill>
              </a:rPr>
              <a:t>&amp;</a:t>
            </a:r>
            <a:br>
              <a:rPr lang="en-US" sz="3600" b="1" dirty="0" smtClean="0">
                <a:solidFill>
                  <a:srgbClr val="FF6700"/>
                </a:solidFill>
              </a:rPr>
            </a:br>
            <a:r>
              <a:rPr lang="en-US" sz="3600" b="1" dirty="0" smtClean="0">
                <a:solidFill>
                  <a:srgbClr val="FF6700"/>
                </a:solidFill>
              </a:rPr>
              <a:t>ACT 2012 District Report</a:t>
            </a:r>
            <a:r>
              <a:rPr lang="en-US" sz="3600" b="1" dirty="0">
                <a:solidFill>
                  <a:srgbClr val="FF6700"/>
                </a:solidFill>
              </a:rPr>
              <a:t/>
            </a:r>
            <a:br>
              <a:rPr lang="en-US" sz="3600" b="1" dirty="0">
                <a:solidFill>
                  <a:srgbClr val="FF6700"/>
                </a:solidFill>
              </a:rPr>
            </a:br>
            <a:endParaRPr lang="en-US" sz="3600" b="1" dirty="0">
              <a:solidFill>
                <a:srgbClr val="FF67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4826000"/>
            <a:ext cx="8228013" cy="578556"/>
          </a:xfrm>
        </p:spPr>
        <p:txBody>
          <a:bodyPr>
            <a:normAutofit/>
          </a:bodyPr>
          <a:lstStyle/>
          <a:p>
            <a:endParaRPr lang="en-US" sz="1600" b="1" dirty="0" smtClean="0"/>
          </a:p>
          <a:p>
            <a:r>
              <a:rPr lang="en-US" sz="1600" b="1" dirty="0" smtClean="0"/>
              <a:t>October 25, 2012</a:t>
            </a:r>
            <a:endParaRPr lang="en-US" sz="1600" b="1" dirty="0"/>
          </a:p>
        </p:txBody>
      </p:sp>
      <p:pic>
        <p:nvPicPr>
          <p:cNvPr id="5" name="Picture 4" descr="BU00198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98" y="3167382"/>
            <a:ext cx="1924087" cy="179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2012 Building Designations</a:t>
            </a:r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466537"/>
              </p:ext>
            </p:extLst>
          </p:nvPr>
        </p:nvGraphicFramePr>
        <p:xfrm>
          <a:off x="745618" y="3183021"/>
          <a:ext cx="7632102" cy="232062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53784"/>
                <a:gridCol w="3778318"/>
              </a:tblGrid>
              <a:tr h="617832">
                <a:tc>
                  <a:txBody>
                    <a:bodyPr/>
                    <a:lstStyle/>
                    <a:p>
                      <a:r>
                        <a:rPr lang="en-US" dirty="0" smtClean="0"/>
                        <a:t>Galion High 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Effective</a:t>
                      </a:r>
                      <a:endParaRPr lang="en-US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56759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Galion Middle School</a:t>
                      </a:r>
                      <a:endParaRPr lang="en-US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Excellent w/Distinction</a:t>
                      </a:r>
                      <a:endParaRPr lang="en-US" b="1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56759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Galion Intermediate School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Effective</a:t>
                      </a:r>
                      <a:endParaRPr lang="en-US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56759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Galion Primary School</a:t>
                      </a:r>
                      <a:endParaRPr lang="en-US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Not Rated (no tested grade</a:t>
                      </a:r>
                      <a:r>
                        <a:rPr lang="en-US" b="1" baseline="0" dirty="0" smtClean="0">
                          <a:solidFill>
                            <a:srgbClr val="3366FF"/>
                          </a:solidFill>
                        </a:rPr>
                        <a:t> levels)</a:t>
                      </a:r>
                      <a:endParaRPr lang="en-US" b="1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54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Countywide Report Cards </a:t>
            </a:r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552547"/>
              </p:ext>
            </p:extLst>
          </p:nvPr>
        </p:nvGraphicFramePr>
        <p:xfrm>
          <a:off x="491103" y="2540142"/>
          <a:ext cx="7995609" cy="4014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555"/>
                <a:gridCol w="1956889"/>
                <a:gridCol w="1510055"/>
                <a:gridCol w="1510055"/>
                <a:gridCol w="1510055"/>
              </a:tblGrid>
              <a:tr h="55652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District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Report Card Rating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Performance</a:t>
                      </a:r>
                    </a:p>
                    <a:p>
                      <a:pPr algn="ctr"/>
                      <a:r>
                        <a:rPr lang="en-US" sz="1800" b="1" dirty="0" smtClean="0"/>
                        <a:t>Index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AYP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Value</a:t>
                      </a:r>
                    </a:p>
                    <a:p>
                      <a:pPr algn="ctr"/>
                      <a:r>
                        <a:rPr lang="en-US" sz="1800" b="1" dirty="0" smtClean="0"/>
                        <a:t>Added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556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Galion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Effective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95.7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Not Met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Met</a:t>
                      </a:r>
                    </a:p>
                  </a:txBody>
                  <a:tcPr anchor="ctr"/>
                </a:tc>
              </a:tr>
              <a:tr h="44873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Buckeye</a:t>
                      </a:r>
                      <a:r>
                        <a:rPr lang="en-US" b="1" baseline="0" dirty="0" smtClean="0"/>
                        <a:t> Central</a:t>
                      </a:r>
                      <a:endParaRPr lang="en-US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Effective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99.4</a:t>
                      </a:r>
                      <a:endParaRPr lang="en-US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Met</a:t>
                      </a:r>
                      <a:endParaRPr lang="en-US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</a:t>
                      </a:r>
                      <a:endParaRPr lang="en-US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</a:tr>
              <a:tr h="44873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Bucyrus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Met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Met</a:t>
                      </a:r>
                    </a:p>
                  </a:txBody>
                  <a:tcPr anchor="ctr"/>
                </a:tc>
              </a:tr>
              <a:tr h="44873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Colonel Crawford</a:t>
                      </a:r>
                      <a:endParaRPr lang="en-US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Excellent w/Distinction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98.3</a:t>
                      </a:r>
                      <a:endParaRPr lang="en-US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</a:t>
                      </a:r>
                      <a:endParaRPr lang="en-US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Above</a:t>
                      </a:r>
                      <a:endParaRPr lang="en-US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</a:tr>
              <a:tr h="448734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Crestline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Continuous</a:t>
                      </a:r>
                      <a:r>
                        <a:rPr lang="en-US" baseline="0" dirty="0" smtClean="0"/>
                        <a:t> Improvement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Met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Met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48734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Wynford</a:t>
                      </a:r>
                      <a:endParaRPr lang="en-US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Effective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98.1</a:t>
                      </a:r>
                      <a:endParaRPr lang="en-US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Met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Met</a:t>
                      </a: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71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6700"/>
                </a:solidFill>
              </a:rPr>
              <a:t>ACT HS Profile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687786"/>
            <a:ext cx="7662864" cy="3267169"/>
          </a:xfrm>
        </p:spPr>
        <p:txBody>
          <a:bodyPr/>
          <a:lstStyle/>
          <a:p>
            <a:r>
              <a:rPr lang="en-US" dirty="0"/>
              <a:t>The ACT is a curriculum-based achievement exam that measures skills and knowledge taught in school and deemed important for success in college</a:t>
            </a:r>
            <a:r>
              <a:rPr lang="en-US" dirty="0" smtClean="0"/>
              <a:t>.</a:t>
            </a:r>
          </a:p>
          <a:p>
            <a:r>
              <a:rPr lang="en-US" dirty="0"/>
              <a:t>The score results are used by colleges </a:t>
            </a:r>
            <a:r>
              <a:rPr lang="en-US" dirty="0" smtClean="0"/>
              <a:t>                                  for admission</a:t>
            </a:r>
            <a:r>
              <a:rPr lang="en-US" dirty="0"/>
              <a:t>, course placement and </a:t>
            </a:r>
            <a:r>
              <a:rPr lang="en-US" dirty="0" smtClean="0"/>
              <a:t>                         advising purposes.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58" y="3868465"/>
            <a:ext cx="2913189" cy="25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500905"/>
          </a:xfrm>
        </p:spPr>
        <p:txBody>
          <a:bodyPr/>
          <a:lstStyle/>
          <a:p>
            <a:r>
              <a:rPr lang="en-US" sz="4800" dirty="0" smtClean="0">
                <a:solidFill>
                  <a:srgbClr val="FF6700"/>
                </a:solidFill>
              </a:rPr>
              <a:t>GHS Five Year</a:t>
            </a:r>
            <a:br>
              <a:rPr lang="en-US" sz="4800" dirty="0" smtClean="0">
                <a:solidFill>
                  <a:srgbClr val="FF6700"/>
                </a:solidFill>
              </a:rPr>
            </a:br>
            <a:r>
              <a:rPr lang="en-US" sz="4800" dirty="0" smtClean="0">
                <a:solidFill>
                  <a:srgbClr val="FF6700"/>
                </a:solidFill>
              </a:rPr>
              <a:t>ACT Trend </a:t>
            </a:r>
            <a:r>
              <a:rPr lang="en-US" sz="4800" dirty="0">
                <a:solidFill>
                  <a:srgbClr val="FF6700"/>
                </a:solidFill>
              </a:rPr>
              <a:t>Report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826796"/>
              </p:ext>
            </p:extLst>
          </p:nvPr>
        </p:nvGraphicFramePr>
        <p:xfrm>
          <a:off x="789733" y="2437375"/>
          <a:ext cx="7662864" cy="37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144"/>
                <a:gridCol w="1522504"/>
                <a:gridCol w="1199406"/>
                <a:gridCol w="1234683"/>
                <a:gridCol w="1151983"/>
                <a:gridCol w="1277144"/>
              </a:tblGrid>
              <a:tr h="5389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Tested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</a:tr>
              <a:tr h="5389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2007</a:t>
                      </a:r>
                      <a:endParaRPr lang="en-US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21.3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20.9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21.8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5389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20.6</a:t>
                      </a:r>
                      <a:endParaRPr lang="en-US" dirty="0"/>
                    </a:p>
                  </a:txBody>
                  <a:tcPr/>
                </a:tc>
              </a:tr>
              <a:tr h="5389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2009</a:t>
                      </a:r>
                      <a:endParaRPr lang="en-US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22.5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20.7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21.9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22.3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5389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2010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21.5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21.9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21.6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89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2011</a:t>
                      </a:r>
                      <a:endParaRPr lang="en-US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22.8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22.1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22.3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22.3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5389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2012</a:t>
                      </a:r>
                      <a:endParaRPr lang="en-US" b="1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69</a:t>
                      </a:r>
                      <a:endParaRPr lang="en-US" b="1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22.0</a:t>
                      </a:r>
                      <a:endParaRPr lang="en-US" b="1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20.8</a:t>
                      </a:r>
                      <a:endParaRPr lang="en-US" b="1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22.3</a:t>
                      </a:r>
                      <a:endParaRPr lang="en-US" b="1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21.7</a:t>
                      </a:r>
                      <a:endParaRPr lang="en-US" b="1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8611" y="6247097"/>
            <a:ext cx="207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Data from The ACT Corp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750359"/>
          </a:xfrm>
        </p:spPr>
        <p:txBody>
          <a:bodyPr/>
          <a:lstStyle/>
          <a:p>
            <a:r>
              <a:rPr lang="en-US" sz="4800" dirty="0">
                <a:solidFill>
                  <a:srgbClr val="FF6700"/>
                </a:solidFill>
              </a:rPr>
              <a:t>ACT HS </a:t>
            </a:r>
            <a:r>
              <a:rPr lang="en-US" sz="4800" dirty="0" smtClean="0">
                <a:solidFill>
                  <a:srgbClr val="FF6700"/>
                </a:solidFill>
              </a:rPr>
              <a:t>Trend Report</a:t>
            </a:r>
            <a:br>
              <a:rPr lang="en-US" sz="4800" dirty="0" smtClean="0">
                <a:solidFill>
                  <a:srgbClr val="FF6700"/>
                </a:solidFill>
              </a:rPr>
            </a:br>
            <a:r>
              <a:rPr lang="en-US" sz="2800" dirty="0" smtClean="0">
                <a:solidFill>
                  <a:srgbClr val="FF6700"/>
                </a:solidFill>
              </a:rPr>
              <a:t>Crawford County High Schools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521271"/>
              </p:ext>
            </p:extLst>
          </p:nvPr>
        </p:nvGraphicFramePr>
        <p:xfrm>
          <a:off x="1683968" y="2143741"/>
          <a:ext cx="5809957" cy="4353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705"/>
                <a:gridCol w="1032272"/>
                <a:gridCol w="909305"/>
                <a:gridCol w="1066081"/>
                <a:gridCol w="846594"/>
              </a:tblGrid>
              <a:tr h="6493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Districts</a:t>
                      </a:r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r>
                        <a:rPr lang="en-US" baseline="0" dirty="0" smtClean="0"/>
                        <a:t> ACT Score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of Graduates Testing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3071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2008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2012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2008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2012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307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Galion</a:t>
                      </a:r>
                      <a:endParaRPr lang="en-US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21</a:t>
                      </a:r>
                      <a:endParaRPr lang="en-US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22</a:t>
                      </a:r>
                      <a:endParaRPr lang="en-US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51.6</a:t>
                      </a:r>
                      <a:endParaRPr lang="en-US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49.2</a:t>
                      </a:r>
                      <a:endParaRPr lang="en-US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307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Buckeye Central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57.8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60.0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307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Bucyrus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56.7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43.8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307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Colonel Crawford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64.6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61.3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307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Crestline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59.3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35.7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307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Wynford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74.1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65.7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54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21.7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21.8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65.0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71.0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7299" y="6489965"/>
            <a:ext cx="3621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Data from Ohio Dept. of Education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242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813860"/>
          </a:xfrm>
        </p:spPr>
        <p:txBody>
          <a:bodyPr/>
          <a:lstStyle/>
          <a:p>
            <a:r>
              <a:rPr lang="en-US" sz="4000" dirty="0" smtClean="0">
                <a:solidFill>
                  <a:srgbClr val="FF6600"/>
                </a:solidFill>
              </a:rPr>
              <a:t>District Accountability Goals </a:t>
            </a:r>
            <a:br>
              <a:rPr lang="en-US" sz="4000" dirty="0" smtClean="0">
                <a:solidFill>
                  <a:srgbClr val="FF6600"/>
                </a:solidFill>
              </a:rPr>
            </a:br>
            <a:r>
              <a:rPr lang="en-US" sz="4000" dirty="0" smtClean="0">
                <a:solidFill>
                  <a:srgbClr val="FF6600"/>
                </a:solidFill>
              </a:rPr>
              <a:t>for </a:t>
            </a:r>
            <a:br>
              <a:rPr lang="en-US" sz="4000" dirty="0" smtClean="0">
                <a:solidFill>
                  <a:srgbClr val="FF6600"/>
                </a:solidFill>
              </a:rPr>
            </a:br>
            <a:r>
              <a:rPr lang="en-US" sz="4000" dirty="0" smtClean="0">
                <a:solidFill>
                  <a:srgbClr val="FF6600"/>
                </a:solidFill>
              </a:rPr>
              <a:t>2012-2013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949222"/>
            <a:ext cx="7662864" cy="3088041"/>
          </a:xfrm>
        </p:spPr>
        <p:txBody>
          <a:bodyPr/>
          <a:lstStyle/>
          <a:p>
            <a:r>
              <a:rPr lang="en-US" sz="2400" dirty="0" smtClean="0"/>
              <a:t>Earn all 26 indicators or a Performance Index of 100;</a:t>
            </a:r>
          </a:p>
          <a:p>
            <a:r>
              <a:rPr lang="en-US" sz="2400" dirty="0" smtClean="0"/>
              <a:t>Meet the Adequately Yearly Progress measure in all sub-groups;</a:t>
            </a:r>
          </a:p>
          <a:p>
            <a:r>
              <a:rPr lang="en-US" sz="2400" dirty="0" smtClean="0"/>
              <a:t>Show Value-Added growth at the “Above” level;</a:t>
            </a:r>
          </a:p>
          <a:p>
            <a:r>
              <a:rPr lang="en-US" sz="2400" dirty="0" smtClean="0"/>
              <a:t>Results would = </a:t>
            </a:r>
            <a:r>
              <a:rPr lang="en-US" sz="2400" dirty="0" smtClean="0">
                <a:solidFill>
                  <a:srgbClr val="3366FF"/>
                </a:solidFill>
              </a:rPr>
              <a:t>“Excellent w/Distinction”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90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459</TotalTime>
  <Words>304</Words>
  <Application>Microsoft Office PowerPoint</Application>
  <PresentationFormat>On-screen Show (4:3)</PresentationFormat>
  <Paragraphs>148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Genesis</vt:lpstr>
      <vt:lpstr>      Local Report Card 2011-2012 &amp; ACT 2012 District Report </vt:lpstr>
      <vt:lpstr>2012 Building Designations</vt:lpstr>
      <vt:lpstr>Countywide Report Cards </vt:lpstr>
      <vt:lpstr>ACT HS Profile Report</vt:lpstr>
      <vt:lpstr>GHS Five Year ACT Trend Report</vt:lpstr>
      <vt:lpstr>ACT HS Trend Report Crawford County High Schools</vt:lpstr>
      <vt:lpstr>District Accountability Goals  for  2012-2013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Social Studies Curriculum</dc:title>
  <dc:creator>Galion User</dc:creator>
  <cp:lastModifiedBy>Rinehart Kelli</cp:lastModifiedBy>
  <cp:revision>36</cp:revision>
  <cp:lastPrinted>2012-03-08T16:41:33Z</cp:lastPrinted>
  <dcterms:created xsi:type="dcterms:W3CDTF">2012-03-07T21:25:33Z</dcterms:created>
  <dcterms:modified xsi:type="dcterms:W3CDTF">2012-10-25T16:42:14Z</dcterms:modified>
</cp:coreProperties>
</file>