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467B-DFB8-D547-8650-095C23F31049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2BF119-7614-FD41-B7D7-13E5D71FFF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467B-DFB8-D547-8650-095C23F31049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F119-7614-FD41-B7D7-13E5D71FFF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A2BF119-7614-FD41-B7D7-13E5D71FFFC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467B-DFB8-D547-8650-095C23F31049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467B-DFB8-D547-8650-095C23F31049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A2BF119-7614-FD41-B7D7-13E5D71FFF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467B-DFB8-D547-8650-095C23F31049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2BF119-7614-FD41-B7D7-13E5D71FFFC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A2467B-DFB8-D547-8650-095C23F31049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F119-7614-FD41-B7D7-13E5D71FFF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467B-DFB8-D547-8650-095C23F31049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A2BF119-7614-FD41-B7D7-13E5D71FFFC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467B-DFB8-D547-8650-095C23F31049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A2BF119-7614-FD41-B7D7-13E5D71FF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467B-DFB8-D547-8650-095C23F31049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2BF119-7614-FD41-B7D7-13E5D71FF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2BF119-7614-FD41-B7D7-13E5D71FFFC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467B-DFB8-D547-8650-095C23F31049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A2BF119-7614-FD41-B7D7-13E5D71FFFC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A2467B-DFB8-D547-8650-095C23F31049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A2467B-DFB8-D547-8650-095C23F31049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2BF119-7614-FD41-B7D7-13E5D71FFFC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1004" y="5770244"/>
            <a:ext cx="6400800" cy="5415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September 12, 2012</a:t>
            </a:r>
          </a:p>
          <a:p>
            <a:r>
              <a:rPr lang="en-US" dirty="0" smtClean="0"/>
              <a:t>Board Meeting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Professional Development</a:t>
            </a:r>
            <a:br>
              <a:rPr lang="en-US" b="1" dirty="0" smtClean="0"/>
            </a:br>
            <a:r>
              <a:rPr lang="en-US" sz="2800" dirty="0" smtClean="0"/>
              <a:t>Focus for 2012-2013 School Year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380786"/>
              </p:ext>
            </p:extLst>
          </p:nvPr>
        </p:nvGraphicFramePr>
        <p:xfrm>
          <a:off x="915100" y="2894458"/>
          <a:ext cx="7227814" cy="25209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3907"/>
                <a:gridCol w="3613907"/>
              </a:tblGrid>
              <a:tr h="1267025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Project-Based</a:t>
                      </a:r>
                      <a:r>
                        <a:rPr lang="en-US" b="1" baseline="0" dirty="0" smtClean="0"/>
                        <a:t> Learning</a:t>
                      </a:r>
                    </a:p>
                    <a:p>
                      <a:pPr algn="ctr"/>
                      <a:r>
                        <a:rPr lang="en-US" b="1" baseline="0" dirty="0" smtClean="0"/>
                        <a:t>through </a:t>
                      </a:r>
                    </a:p>
                    <a:p>
                      <a:pPr algn="ctr"/>
                      <a:r>
                        <a:rPr lang="en-US" b="1" baseline="0" dirty="0" smtClean="0"/>
                        <a:t>Technology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Measuring</a:t>
                      </a:r>
                      <a:r>
                        <a:rPr lang="en-US" b="1" baseline="0" dirty="0" smtClean="0"/>
                        <a:t> Student Growth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53956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Formative Instructional </a:t>
                      </a:r>
                    </a:p>
                    <a:p>
                      <a:pPr algn="ctr"/>
                      <a:r>
                        <a:rPr lang="en-US" b="1" dirty="0" smtClean="0"/>
                        <a:t>Practices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OTES/OPES</a:t>
                      </a:r>
                    </a:p>
                    <a:p>
                      <a:pPr algn="ctr"/>
                      <a:r>
                        <a:rPr lang="en-US" b="1" dirty="0" smtClean="0"/>
                        <a:t>“Connecting</a:t>
                      </a:r>
                      <a:r>
                        <a:rPr lang="en-US" b="1" baseline="0" dirty="0" smtClean="0"/>
                        <a:t> the Pieces”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38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Professional Development</a:t>
            </a:r>
            <a:br>
              <a:rPr lang="en-US" sz="3200" b="1" dirty="0"/>
            </a:br>
            <a:r>
              <a:rPr lang="en-US" sz="2000" dirty="0"/>
              <a:t>Focus for 2012-2013 School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526DB0"/>
                </a:solidFill>
              </a:rPr>
              <a:t>Project-Based Learning through Technology:</a:t>
            </a:r>
          </a:p>
          <a:p>
            <a:endParaRPr lang="en-US" dirty="0"/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  New assessments will ask students to solve    multiple-step problems and create solutions;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Students will be expected to site their sources as they would in a research project;</a:t>
            </a:r>
            <a:endParaRPr lang="en-US" dirty="0"/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dirty="0" smtClean="0"/>
              <a:t>  Student portfolios may be an</a:t>
            </a:r>
          </a:p>
          <a:p>
            <a:pPr marL="0" indent="0">
              <a:buClr>
                <a:schemeClr val="accent3"/>
              </a:buClr>
              <a:buNone/>
            </a:pPr>
            <a:r>
              <a:rPr lang="en-US" dirty="0"/>
              <a:t> </a:t>
            </a:r>
            <a:r>
              <a:rPr lang="en-US" dirty="0" smtClean="0"/>
              <a:t>     assessment format.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endParaRPr lang="en-US" dirty="0" smtClean="0"/>
          </a:p>
        </p:txBody>
      </p:sp>
      <p:pic>
        <p:nvPicPr>
          <p:cNvPr id="6" name="Picture 5" descr="Laptop Gir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519" y="3997909"/>
            <a:ext cx="2101139" cy="210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28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Professional Development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000" dirty="0"/>
              <a:t>Focus for 2012-2013 School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68609"/>
            <a:ext cx="8503920" cy="5023288"/>
          </a:xfrm>
        </p:spPr>
        <p:txBody>
          <a:bodyPr numCol="1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b="1" dirty="0" smtClean="0">
                <a:solidFill>
                  <a:schemeClr val="accent3"/>
                </a:solidFill>
              </a:rPr>
              <a:t>Student Growth Measures include:</a:t>
            </a:r>
            <a:endParaRPr lang="en-US" dirty="0"/>
          </a:p>
          <a:p>
            <a:pPr>
              <a:lnSpc>
                <a:spcPct val="80000"/>
              </a:lnSpc>
              <a:buFont typeface="Wingdings" charset="2"/>
              <a:buChar char="ü"/>
            </a:pPr>
            <a:r>
              <a:rPr lang="en-US" dirty="0" smtClean="0"/>
              <a:t>  Teacher Value-Added</a:t>
            </a:r>
          </a:p>
          <a:p>
            <a:pPr>
              <a:lnSpc>
                <a:spcPct val="80000"/>
              </a:lnSpc>
              <a:buFont typeface="Wingdings" charset="2"/>
              <a:buChar char="ü"/>
            </a:pPr>
            <a:r>
              <a:rPr lang="en-US" dirty="0" smtClean="0"/>
              <a:t>  Vendor Assessments</a:t>
            </a:r>
          </a:p>
          <a:p>
            <a:pPr>
              <a:lnSpc>
                <a:spcPct val="80000"/>
              </a:lnSpc>
              <a:buFont typeface="Wingdings" charset="2"/>
              <a:buChar char="ü"/>
            </a:pPr>
            <a:r>
              <a:rPr lang="en-US" dirty="0" smtClean="0"/>
              <a:t>  LEA-Determined Measures </a:t>
            </a:r>
            <a:r>
              <a:rPr lang="en-US" sz="1800" dirty="0" smtClean="0"/>
              <a:t>(TBD)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Clr>
                <a:schemeClr val="accent3"/>
              </a:buClr>
              <a:buNone/>
            </a:pPr>
            <a:r>
              <a:rPr lang="en-US" sz="2800" b="1" dirty="0" smtClean="0">
                <a:solidFill>
                  <a:srgbClr val="526DB0"/>
                </a:solidFill>
              </a:rPr>
              <a:t>Formative Instructional Practices:</a:t>
            </a: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Support students’ achievement in targeted areas;</a:t>
            </a: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Growth accelerated with these strategies;  </a:t>
            </a:r>
          </a:p>
          <a:p>
            <a:pPr marL="0" indent="0">
              <a:buClr>
                <a:schemeClr val="accent3"/>
              </a:buClr>
              <a:buNone/>
            </a:pPr>
            <a:r>
              <a:rPr lang="en-US" dirty="0" smtClean="0"/>
              <a:t>						         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0135" y="5352242"/>
            <a:ext cx="888478" cy="8807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833" y="5301984"/>
            <a:ext cx="927697" cy="8807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0469" y="5301984"/>
            <a:ext cx="913129" cy="905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7147" y="5273149"/>
            <a:ext cx="925830" cy="9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66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/>
              <a:t>Professional Development</a:t>
            </a:r>
            <a:br>
              <a:rPr lang="en-US" sz="2800" b="1" dirty="0"/>
            </a:br>
            <a:r>
              <a:rPr lang="en-US" sz="2000" dirty="0"/>
              <a:t>Focus for 2012-2013 School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483632"/>
            <a:ext cx="7859449" cy="3615416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OTES/OPES training/connecting the pieces:</a:t>
            </a:r>
          </a:p>
          <a:p>
            <a:pPr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ü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2358855"/>
            <a:ext cx="8534399" cy="38709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944" y="1649549"/>
            <a:ext cx="8671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526DB0"/>
                </a:solidFill>
              </a:rPr>
              <a:t>OTES/OPES training to connect all the pieces:</a:t>
            </a:r>
            <a:endParaRPr lang="en-US" sz="2800" b="1" dirty="0">
              <a:solidFill>
                <a:srgbClr val="526D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48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203</TotalTime>
  <Words>126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Professional Development Focus for 2012-2013 School Year</vt:lpstr>
      <vt:lpstr>Professional Development Focus for 2012-2013 School Year</vt:lpstr>
      <vt:lpstr>Professional Development Focus for 2012-2013 School Year</vt:lpstr>
      <vt:lpstr>Professional Development Focus for 2012-2013 School Year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Development Focus for 2012-2013 School Year</dc:title>
  <dc:creator>Galion User</dc:creator>
  <cp:lastModifiedBy>Rinehart Kelli</cp:lastModifiedBy>
  <cp:revision>13</cp:revision>
  <dcterms:created xsi:type="dcterms:W3CDTF">2012-09-12T15:15:40Z</dcterms:created>
  <dcterms:modified xsi:type="dcterms:W3CDTF">2012-09-12T18:50:03Z</dcterms:modified>
</cp:coreProperties>
</file>