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3" r:id="rId5"/>
    <p:sldId id="261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2" r:id="rId4"/>
    <p:sldLayoutId id="2147483664" r:id="rId5"/>
    <p:sldLayoutId id="2147483665" r:id="rId6"/>
    <p:sldLayoutId id="2147483662" r:id="rId7"/>
    <p:sldLayoutId id="2147483666" r:id="rId8"/>
    <p:sldLayoutId id="2147483668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664694"/>
            <a:ext cx="5723468" cy="18280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Race to the Top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Year 4 Update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295" y="4311974"/>
            <a:ext cx="5712179" cy="948647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May 2014 Board Report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50" y="3630466"/>
            <a:ext cx="1805746" cy="19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5683" y="1210289"/>
            <a:ext cx="3235001" cy="17083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/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Galion’s </a:t>
            </a:r>
            <a:r>
              <a:rPr lang="en-US" sz="2800" b="1" dirty="0" err="1" smtClean="0">
                <a:solidFill>
                  <a:srgbClr val="800000"/>
                </a:solidFill>
              </a:rPr>
              <a:t>RttT</a:t>
            </a:r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Started with a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Team</a:t>
            </a: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7459" y="2718756"/>
            <a:ext cx="3044952" cy="33708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dirty="0" smtClean="0"/>
              <a:t>Year 4 Leadership Team Includes: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Shelly Barton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Amy </a:t>
            </a:r>
            <a:r>
              <a:rPr lang="en-US" dirty="0" err="1" smtClean="0"/>
              <a:t>Buzard</a:t>
            </a:r>
            <a:endParaRPr lang="en-US" dirty="0" smtClean="0"/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Ashlee </a:t>
            </a:r>
            <a:r>
              <a:rPr lang="en-US" dirty="0" err="1" smtClean="0"/>
              <a:t>Cuttitta</a:t>
            </a:r>
            <a:endParaRPr lang="en-US" dirty="0" smtClean="0"/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Andy Johnson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Cindy Parrott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Sandy Powell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Sue Stark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Mark </a:t>
            </a:r>
            <a:r>
              <a:rPr lang="en-US" dirty="0" err="1" smtClean="0"/>
              <a:t>Stefanik</a:t>
            </a:r>
            <a:endParaRPr lang="en-US" dirty="0" smtClean="0"/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Cindy Voss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dirty="0" smtClean="0"/>
              <a:t>Ron Williams</a:t>
            </a:r>
            <a:endParaRPr lang="en-US" dirty="0"/>
          </a:p>
        </p:txBody>
      </p:sp>
      <p:pic>
        <p:nvPicPr>
          <p:cNvPr id="7" name="Picture Placeholder 6" descr="j028937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1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328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5683" y="1300452"/>
            <a:ext cx="3235001" cy="17083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Galion’s </a:t>
            </a:r>
            <a:r>
              <a:rPr lang="en-US" sz="2800" b="1" dirty="0" err="1" smtClean="0">
                <a:solidFill>
                  <a:srgbClr val="800000"/>
                </a:solidFill>
              </a:rPr>
              <a:t>RttT</a:t>
            </a:r>
            <a:r>
              <a:rPr lang="en-US" sz="2800" b="1" dirty="0">
                <a:solidFill>
                  <a:srgbClr val="800000"/>
                </a:solidFill>
              </a:rPr>
              <a:t/>
            </a:r>
            <a:br>
              <a:rPr lang="en-US" sz="2800" b="1" dirty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Grant Allocations</a:t>
            </a: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44257" y="3257897"/>
            <a:ext cx="3249670" cy="2468061"/>
          </a:xfrm>
        </p:spPr>
        <p:txBody>
          <a:bodyPr>
            <a:norm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sz="2400" dirty="0" smtClean="0"/>
              <a:t>FY 2011 = </a:t>
            </a:r>
            <a:r>
              <a:rPr lang="en-US" sz="2400" b="1" dirty="0" smtClean="0"/>
              <a:t>$70,771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400" dirty="0" smtClean="0"/>
              <a:t>FY 2012 = </a:t>
            </a:r>
            <a:r>
              <a:rPr lang="en-US" sz="2400" b="1" dirty="0" smtClean="0"/>
              <a:t>$73,958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400" dirty="0" smtClean="0"/>
              <a:t>FY 2013 = </a:t>
            </a:r>
            <a:r>
              <a:rPr lang="en-US" sz="2400" b="1" dirty="0" smtClean="0"/>
              <a:t>$76,691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400" dirty="0" smtClean="0"/>
              <a:t>FY 2014 = </a:t>
            </a:r>
            <a:r>
              <a:rPr lang="en-US" sz="2400" b="1" dirty="0" smtClean="0"/>
              <a:t>$80,827</a:t>
            </a:r>
            <a:r>
              <a:rPr lang="en-US" sz="2400" dirty="0" smtClean="0"/>
              <a:t>                                                     </a:t>
            </a:r>
            <a:endParaRPr lang="en-US" sz="2400" dirty="0"/>
          </a:p>
        </p:txBody>
      </p:sp>
      <p:pic>
        <p:nvPicPr>
          <p:cNvPr id="8" name="Picture Placeholder 7" descr="CC00054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7" b="-4067"/>
          <a:stretch>
            <a:fillRect/>
          </a:stretch>
        </p:blipFill>
        <p:spPr>
          <a:xfrm rot="60000">
            <a:off x="4900179" y="1185139"/>
            <a:ext cx="2828824" cy="4408956"/>
          </a:xfrm>
        </p:spPr>
      </p:pic>
    </p:spTree>
    <p:extLst>
      <p:ext uri="{BB962C8B-B14F-4D97-AF65-F5344CB8AC3E}">
        <p14:creationId xmlns:p14="http://schemas.microsoft.com/office/powerpoint/2010/main" val="3805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21278" y="1091048"/>
            <a:ext cx="3449615" cy="198930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b="1" dirty="0" err="1" smtClean="0">
                <a:solidFill>
                  <a:srgbClr val="800000"/>
                </a:solidFill>
              </a:rPr>
              <a:t>RttT</a:t>
            </a:r>
            <a:r>
              <a:rPr lang="en-US" b="1" dirty="0" smtClean="0">
                <a:solidFill>
                  <a:srgbClr val="800000"/>
                </a:solidFill>
              </a:rPr>
              <a:t> Districts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Prepare an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Annual Scope of Work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44672" y="3224220"/>
            <a:ext cx="3419979" cy="26467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Assurances Include: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sz="1800" dirty="0" smtClean="0"/>
              <a:t>A – Transformation Team w/Transparent Communication;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sz="1800" dirty="0" smtClean="0"/>
              <a:t>B – Standards &amp; Assessments;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sz="1800" dirty="0" smtClean="0"/>
              <a:t>C - Using Data to Improve Instruction;</a:t>
            </a:r>
          </a:p>
          <a:p>
            <a:pPr marL="342900" indent="-342900" algn="l">
              <a:buFont typeface="Wingdings" charset="2"/>
              <a:buChar char="u"/>
            </a:pPr>
            <a:r>
              <a:rPr lang="en-US" sz="1800" dirty="0" smtClean="0"/>
              <a:t>D - Great Teachers &amp; Leaders</a:t>
            </a:r>
            <a:endParaRPr lang="en-US" sz="1800" dirty="0"/>
          </a:p>
        </p:txBody>
      </p:sp>
      <p:pic>
        <p:nvPicPr>
          <p:cNvPr id="7" name="Picture Placeholder 6" descr="AA039230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17" b="-32917"/>
          <a:stretch>
            <a:fillRect/>
          </a:stretch>
        </p:blipFill>
        <p:spPr>
          <a:xfrm rot="60000">
            <a:off x="4987925" y="1185863"/>
            <a:ext cx="2914650" cy="4540250"/>
          </a:xfrm>
        </p:spPr>
      </p:pic>
    </p:spTree>
    <p:extLst>
      <p:ext uri="{BB962C8B-B14F-4D97-AF65-F5344CB8AC3E}">
        <p14:creationId xmlns:p14="http://schemas.microsoft.com/office/powerpoint/2010/main" val="193907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6381" y="1521156"/>
            <a:ext cx="3063240" cy="1348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                                                                 </a:t>
            </a:r>
            <a:r>
              <a:rPr lang="en-US" sz="2800" b="1" dirty="0" smtClean="0">
                <a:solidFill>
                  <a:srgbClr val="800000"/>
                </a:solidFill>
              </a:rPr>
              <a:t>Year 4 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Scope of Work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Included: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61249" y="3074805"/>
            <a:ext cx="3255828" cy="2818092"/>
          </a:xfrm>
        </p:spPr>
        <p:txBody>
          <a:bodyPr>
            <a:norm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Monthly Team Meetings to chart progress;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Prepare for the new online state assessments;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Participate in training w/the new Instructional Improvement System (</a:t>
            </a:r>
            <a:r>
              <a:rPr lang="en-US" dirty="0" err="1" smtClean="0"/>
              <a:t>Thinkgate</a:t>
            </a:r>
            <a:r>
              <a:rPr lang="en-US" dirty="0" smtClean="0"/>
              <a:t>);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Implement new teacher and principal evaluation system (OTES &amp; OPES)                                                   </a:t>
            </a:r>
            <a:endParaRPr lang="en-US" dirty="0"/>
          </a:p>
        </p:txBody>
      </p:sp>
      <p:pic>
        <p:nvPicPr>
          <p:cNvPr id="12" name="Picture Placeholder 11" descr="j031677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r="28880"/>
          <a:stretch>
            <a:fillRect/>
          </a:stretch>
        </p:blipFill>
        <p:spPr>
          <a:xfrm rot="60000">
            <a:off x="5111156" y="1401644"/>
            <a:ext cx="2681481" cy="4179310"/>
          </a:xfrm>
        </p:spPr>
      </p:pic>
    </p:spTree>
    <p:extLst>
      <p:ext uri="{BB962C8B-B14F-4D97-AF65-F5344CB8AC3E}">
        <p14:creationId xmlns:p14="http://schemas.microsoft.com/office/powerpoint/2010/main" val="150111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106424" y="1434740"/>
            <a:ext cx="3063240" cy="1499616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Preparing for the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New State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Assessments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" name="Picture Placeholder 6" descr="photo-1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2996"/>
          <a:stretch>
            <a:fillRect/>
          </a:stretch>
        </p:blipFill>
        <p:spPr>
          <a:xfrm rot="60000">
            <a:off x="4898741" y="1207193"/>
            <a:ext cx="2904659" cy="45250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927754" y="3622982"/>
            <a:ext cx="3269359" cy="2103120"/>
          </a:xfrm>
        </p:spPr>
        <p:txBody>
          <a:bodyPr>
            <a:norm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New online assessments are controlled by the teacher’s dashboard; </a:t>
            </a:r>
            <a:endParaRPr lang="en-US" sz="2000" dirty="0" smtClean="0"/>
          </a:p>
          <a:p>
            <a:pPr marL="285750" indent="-285750" algn="l">
              <a:buFont typeface="Wingdings" charset="2"/>
              <a:buChar char="u"/>
            </a:pPr>
            <a:r>
              <a:rPr lang="en-US" sz="2000" dirty="0"/>
              <a:t>Teachers begin and end testing sessions;</a:t>
            </a:r>
          </a:p>
          <a:p>
            <a:pPr marL="285750" indent="-285750" algn="l">
              <a:buFont typeface="Wingdings" charset="2"/>
              <a:buChar char="u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275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418459"/>
            <a:ext cx="3063240" cy="1499616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Preparing for the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New State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Assessments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5" name="Picture Placeholder 4" descr="photo-9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>
          <a:xfrm rot="60000">
            <a:off x="4898909" y="1207087"/>
            <a:ext cx="2892383" cy="45059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4185" y="3372293"/>
            <a:ext cx="3044952" cy="2337225"/>
          </a:xfrm>
        </p:spPr>
        <p:txBody>
          <a:bodyPr>
            <a:no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Students login and to testing session and begin their series of questions;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Desktops, laptops or tablets may be used for testing;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246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5" y="1328809"/>
            <a:ext cx="3063240" cy="1499616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Preparing for the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New State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Assessments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5" name="Picture Placeholder 4" descr="photo-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>
            <a:fillRect/>
          </a:stretch>
        </p:blipFill>
        <p:spPr>
          <a:xfrm rot="60000">
            <a:off x="4883651" y="1293667"/>
            <a:ext cx="2817659" cy="43895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0515" y="3434377"/>
            <a:ext cx="3044952" cy="2289781"/>
          </a:xfrm>
        </p:spPr>
        <p:txBody>
          <a:bodyPr>
            <a:norm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Many test questions require an extended response;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Upon completion, students may review and then submit their answers;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846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21278" y="1091048"/>
            <a:ext cx="3449615" cy="198930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800" b="1" dirty="0" err="1" smtClean="0">
                <a:solidFill>
                  <a:srgbClr val="800000"/>
                </a:solidFill>
              </a:rPr>
              <a:t>RttT</a:t>
            </a:r>
            <a:r>
              <a:rPr lang="en-US" sz="2800" b="1" dirty="0" smtClean="0">
                <a:solidFill>
                  <a:srgbClr val="800000"/>
                </a:solidFill>
              </a:rPr>
              <a:t> Districts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May Apply for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rgbClr val="800000"/>
                </a:solidFill>
              </a:rPr>
              <a:t>Year 5</a:t>
            </a:r>
            <a:br>
              <a:rPr lang="en-US" sz="2800" b="1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28563" y="3320479"/>
            <a:ext cx="3419979" cy="2697017"/>
          </a:xfrm>
        </p:spPr>
        <p:txBody>
          <a:bodyPr>
            <a:normAutofit/>
          </a:bodyPr>
          <a:lstStyle/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Due to our successful progress in our </a:t>
            </a:r>
            <a:r>
              <a:rPr lang="en-US" sz="2000" dirty="0" err="1" smtClean="0"/>
              <a:t>RttT</a:t>
            </a:r>
            <a:r>
              <a:rPr lang="en-US" sz="2000" dirty="0" smtClean="0"/>
              <a:t> Goals, Galion was invited to apply for a grant extension;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sz="2000" dirty="0" smtClean="0"/>
              <a:t>Galion will be able to continue using any unused grant funds into Year 5.</a:t>
            </a:r>
          </a:p>
        </p:txBody>
      </p:sp>
      <p:pic>
        <p:nvPicPr>
          <p:cNvPr id="9" name="Picture Placeholder 8" descr="CC00054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2" b="-4042"/>
          <a:stretch>
            <a:fillRect/>
          </a:stretch>
        </p:blipFill>
        <p:spPr>
          <a:xfrm rot="60000">
            <a:off x="4963698" y="1310636"/>
            <a:ext cx="2847878" cy="4436616"/>
          </a:xfrm>
        </p:spPr>
      </p:pic>
    </p:spTree>
    <p:extLst>
      <p:ext uri="{BB962C8B-B14F-4D97-AF65-F5344CB8AC3E}">
        <p14:creationId xmlns:p14="http://schemas.microsoft.com/office/powerpoint/2010/main" val="2521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237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Race to the Top  Year 4 Update</vt:lpstr>
      <vt:lpstr>  Galion’s RttT Started with a Team  </vt:lpstr>
      <vt:lpstr>Galion’s RttT Grant Allocations  </vt:lpstr>
      <vt:lpstr>            RttT Districts Prepare an Annual Scope of Work  </vt:lpstr>
      <vt:lpstr>                                                                      Year 4  Scope of Work Included:</vt:lpstr>
      <vt:lpstr>Preparing for the New State Assessments</vt:lpstr>
      <vt:lpstr>Preparing for the New State Assessments</vt:lpstr>
      <vt:lpstr>Preparing for the New State Assessments</vt:lpstr>
      <vt:lpstr>            RttT Districts May Apply for Year 5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Galion User</dc:creator>
  <cp:lastModifiedBy>Galion User</cp:lastModifiedBy>
  <cp:revision>16</cp:revision>
  <dcterms:created xsi:type="dcterms:W3CDTF">2014-04-16T19:32:18Z</dcterms:created>
  <dcterms:modified xsi:type="dcterms:W3CDTF">2014-04-17T13:33:20Z</dcterms:modified>
</cp:coreProperties>
</file>